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2.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20.xml" ContentType="application/vnd.openxmlformats-officedocument.presentationml.slideLayout+xml"/>
  <Override PartName="/ppt/slideLayouts/slideLayout13.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slideLayouts/slideLayout12.xml" ContentType="application/vnd.openxmlformats-officedocument.presentationml.slideLayout+xml"/>
  <Override PartName="/ppt/notesSlides/notesSlide7.xml" ContentType="application/vnd.openxmlformats-officedocument.presentationml.notes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9.xml" ContentType="application/vnd.openxmlformats-officedocument.presentationml.slideLayou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Layouts/slideLayout4.xml" ContentType="application/vnd.openxmlformats-officedocument.presentationml.slideLayout+xml"/>
  <Override PartName="/ppt/notesSlides/notesSlide20.xml" ContentType="application/vnd.openxmlformats-officedocument.presentationml.notesSlide+xml"/>
  <Override PartName="/ppt/slideLayouts/slideLayout3.xml" ContentType="application/vnd.openxmlformats-officedocument.presentationml.slideLayout+xml"/>
  <Override PartName="/ppt/notesSlides/notesSlide21.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slideLayouts/slideLayout8.xml" ContentType="application/vnd.openxmlformats-officedocument.presentationml.slideLayout+xml"/>
  <Override PartName="/ppt/notesSlides/notesSlide11.xml" ContentType="application/vnd.openxmlformats-officedocument.presentationml.notesSlide+xml"/>
  <Override PartName="/ppt/slideLayouts/slideLayout7.xml" ContentType="application/vnd.openxmlformats-officedocument.presentationml.slideLayout+xml"/>
  <Override PartName="/ppt/slideLayouts/slideLayout19.xml" ContentType="application/vnd.openxmlformats-officedocument.presentationml.slideLayout+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131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ustomXml" Target="../customXml/item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AC0A1-24E8-4630-8191-D42AD5BC4D6F}" type="datetimeFigureOut">
              <a:rPr lang="en-US" smtClean="0"/>
              <a:t>8/30/2016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9E137-80CD-4041-B885-8697B5F28793}" type="slidenum">
              <a:rPr lang="en-US" smtClean="0"/>
              <a:t>‹#›</a:t>
            </a:fld>
            <a:endParaRPr lang="en-US"/>
          </a:p>
        </p:txBody>
      </p:sp>
    </p:spTree>
    <p:extLst>
      <p:ext uri="{BB962C8B-B14F-4D97-AF65-F5344CB8AC3E}">
        <p14:creationId xmlns:p14="http://schemas.microsoft.com/office/powerpoint/2010/main" val="841459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cft.vanderbilt.edu/guides-sub-pages/ca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ts val="0"/>
              </a:spcBef>
              <a:spcAft>
                <a:spcPts val="0"/>
              </a:spcAft>
              <a:defRPr/>
            </a:pPr>
            <a:r>
              <a:rPr lang="en-US" b="1" dirty="0">
                <a:solidFill>
                  <a:prstClr val="black"/>
                </a:solidFill>
                <a:ea typeface="MS PGothic" charset="0"/>
                <a:cs typeface="+mn-cs"/>
              </a:rPr>
              <a:t>Classroom Recommendations: </a:t>
            </a:r>
            <a:r>
              <a:rPr lang="en-US" dirty="0">
                <a:solidFill>
                  <a:prstClr val="black"/>
                </a:solidFill>
                <a:cs typeface="MS PGothic" charset="0"/>
              </a:rPr>
              <a:t>This material could be covered in one 75-minute class period. If you are teaching in 50-minute class periods, you will either need to reduce the number of activities and discussion questions or split the information into two class periods. Please refer to the Lecture Framework in the </a:t>
            </a:r>
            <a:r>
              <a:rPr lang="en-US" dirty="0" err="1">
                <a:solidFill>
                  <a:prstClr val="black"/>
                </a:solidFill>
                <a:cs typeface="MS PGothic" charset="0"/>
              </a:rPr>
              <a:t>Noba</a:t>
            </a:r>
            <a:r>
              <a:rPr lang="en-US" dirty="0">
                <a:solidFill>
                  <a:prstClr val="black"/>
                </a:solidFill>
                <a:cs typeface="MS PGothic" charset="0"/>
              </a:rPr>
              <a:t> Instructor Manual for specific details. </a:t>
            </a:r>
            <a:endParaRPr lang="en-US" dirty="0">
              <a:solidFill>
                <a:prstClr val="black"/>
              </a:solidFill>
              <a:ea typeface="+mn-ea"/>
              <a:cs typeface="+mn-cs"/>
            </a:endParaRPr>
          </a:p>
          <a:p>
            <a:pPr defTabSz="914400" eaLnBrk="1" fontAlgn="auto" hangingPunct="1">
              <a:spcBef>
                <a:spcPct val="0"/>
              </a:spcBef>
              <a:spcAft>
                <a:spcPts val="0"/>
              </a:spcAft>
              <a:defRPr/>
            </a:pPr>
            <a:endParaRPr lang="en-US" b="1"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Overview: </a:t>
            </a:r>
            <a:r>
              <a:rPr lang="en-US" dirty="0">
                <a:solidFill>
                  <a:prstClr val="black"/>
                </a:solidFill>
                <a:ea typeface="MS PGothic" charset="0"/>
                <a:cs typeface="+mn-cs"/>
              </a:rPr>
              <a:t>The culture module introduces students to basic definitions, concepts, cultural research, and culture as a social process. This PowerPoint presentation provides material, which includes content, activities, and a video. Culture is more than food, dress, and religion. It is the shared learning of a group of people that is transmitted from one generation to the next. Viewed this way, culture is a psychological rather than a material phenomenon. In this module, readers will explore a variety of ways to understand what culture is and how it influences us. Perhaps most importantly, readers will be challenged to develop cultural intelligence: using knowledge about culture to promote self-awareness, increase the quality of intercultural dialogue and to preserve valuable cultural traditions. </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Technical Note: </a:t>
            </a:r>
            <a:r>
              <a:rPr lang="en-US" dirty="0">
                <a:solidFill>
                  <a:prstClr val="black"/>
                </a:solidFill>
                <a:ea typeface="MS PGothic" charset="0"/>
                <a:cs typeface="+mn-cs"/>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b="1" dirty="0">
                <a:solidFill>
                  <a:prstClr val="black"/>
                </a:solidFill>
                <a:ea typeface="MS PGothic" charset="0"/>
                <a:cs typeface="+mn-cs"/>
              </a:rPr>
              <a:t>(Click) </a:t>
            </a:r>
            <a:r>
              <a:rPr lang="en-US" dirty="0">
                <a:solidFill>
                  <a:prstClr val="black"/>
                </a:solidFill>
                <a:ea typeface="MS PGothic" charset="0"/>
                <a:cs typeface="+mn-cs"/>
              </a:rPr>
              <a:t>– that corresponds to each animation.</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dirty="0">
                <a:solidFill>
                  <a:prstClr val="black"/>
                </a:solidFill>
                <a:ea typeface="MS PGothic" charset="0"/>
                <a:cs typeface="+mn-cs"/>
              </a:rPr>
              <a:t>You may also find hyperlinks to outside videos at various places in the slides. These hyperlinks are embedded in text and indicated by color and in the notes section.</a:t>
            </a:r>
          </a:p>
          <a:p>
            <a:pPr>
              <a:defRPr/>
            </a:pPr>
            <a:endParaRPr lang="en-US" altLang="en-US" dirty="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E5ABADD-A6F6-4C5D-A004-4AAE24BA547E}" type="slidenum">
              <a:rPr lang="en-US" altLang="en-US" smtClean="0">
                <a:solidFill>
                  <a:prstClr val="black"/>
                </a:solidFill>
                <a:latin typeface="Calibri" panose="020F0502020204030204" pitchFamily="34" charset="0"/>
              </a:rPr>
              <a:pPr/>
              <a:t>1</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656266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ct val="0"/>
              </a:spcBef>
              <a:spcAft>
                <a:spcPts val="0"/>
              </a:spcAft>
              <a:defRPr/>
            </a:pPr>
            <a:r>
              <a:rPr lang="en-US" dirty="0">
                <a:solidFill>
                  <a:prstClr val="black"/>
                </a:solidFill>
                <a:ea typeface="MS PGothic" charset="0"/>
                <a:cs typeface="+mn-cs"/>
              </a:rPr>
              <a:t>Here, instructors highlight the fact that culture is a topic of research. As a science, social psychology is principally interested with creating accurate and reliable ways of measuring cultural phenomena. Depending on the class it may be an opportunity to review basic concepts in research methods. It is also an opportunity to invite students to offer their own views on how research might be conducted across cultures. </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dirty="0">
                <a:solidFill>
                  <a:prstClr val="black"/>
                </a:solidFill>
                <a:ea typeface="MS PGothic" charset="0"/>
                <a:cs typeface="+mn-cs"/>
              </a:rPr>
              <a:t>--Have students ever taken courses in anthropology or sociology? </a:t>
            </a:r>
          </a:p>
          <a:p>
            <a:pPr defTabSz="914400" eaLnBrk="1" fontAlgn="auto" hangingPunct="1">
              <a:spcBef>
                <a:spcPct val="0"/>
              </a:spcBef>
              <a:spcAft>
                <a:spcPts val="0"/>
              </a:spcAft>
              <a:defRPr/>
            </a:pPr>
            <a:r>
              <a:rPr lang="en-US" dirty="0">
                <a:solidFill>
                  <a:prstClr val="black"/>
                </a:solidFill>
                <a:ea typeface="MS PGothic" charset="0"/>
                <a:cs typeface="+mn-cs"/>
              </a:rPr>
              <a:t>-- What did they learn about research methods in those courses? </a:t>
            </a:r>
          </a:p>
          <a:p>
            <a:pPr defTabSz="914400" eaLnBrk="1" fontAlgn="auto" hangingPunct="1">
              <a:spcBef>
                <a:spcPct val="0"/>
              </a:spcBef>
              <a:spcAft>
                <a:spcPts val="0"/>
              </a:spcAft>
              <a:defRPr/>
            </a:pPr>
            <a:r>
              <a:rPr lang="en-US" dirty="0">
                <a:solidFill>
                  <a:prstClr val="black"/>
                </a:solidFill>
                <a:ea typeface="MS PGothic" charset="0"/>
                <a:cs typeface="+mn-cs"/>
              </a:rPr>
              <a:t>-- Have they ever participated in attitude surveys or similar research? </a:t>
            </a:r>
          </a:p>
          <a:p>
            <a:pPr defTabSz="914400" eaLnBrk="1" fontAlgn="auto" hangingPunct="1">
              <a:spcBef>
                <a:spcPct val="0"/>
              </a:spcBef>
              <a:spcAft>
                <a:spcPts val="0"/>
              </a:spcAft>
              <a:defRPr/>
            </a:pPr>
            <a:r>
              <a:rPr lang="en-US" dirty="0">
                <a:solidFill>
                  <a:prstClr val="black"/>
                </a:solidFill>
                <a:ea typeface="MS PGothic" charset="0"/>
                <a:cs typeface="+mn-cs"/>
              </a:rPr>
              <a:t>-- What ideas or stereotypes do they have about researchers in general? Researchers who study culture specifically?</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Note</a:t>
            </a:r>
            <a:r>
              <a:rPr lang="en-US" dirty="0">
                <a:solidFill>
                  <a:prstClr val="black"/>
                </a:solidFill>
                <a:ea typeface="MS PGothic" charset="0"/>
                <a:cs typeface="+mn-cs"/>
              </a:rPr>
              <a:t>: This is an </a:t>
            </a:r>
            <a:r>
              <a:rPr lang="en-US" dirty="0">
                <a:solidFill>
                  <a:prstClr val="black"/>
                </a:solidFill>
                <a:ea typeface="+mn-ea"/>
                <a:cs typeface="+mn-cs"/>
              </a:rPr>
              <a:t>opportunity to stress that these topics are viewed as values-neutral, exploratory topics rather than political in nature. Some students will see cultural differences as a fundamentally political idea (</a:t>
            </a:r>
            <a:r>
              <a:rPr lang="en-US" dirty="0" err="1">
                <a:solidFill>
                  <a:prstClr val="black"/>
                </a:solidFill>
                <a:ea typeface="+mn-ea"/>
                <a:cs typeface="+mn-cs"/>
              </a:rPr>
              <a:t>eg</a:t>
            </a:r>
            <a:r>
              <a:rPr lang="en-US" dirty="0">
                <a:solidFill>
                  <a:prstClr val="black"/>
                </a:solidFill>
                <a:ea typeface="+mn-ea"/>
                <a:cs typeface="+mn-cs"/>
              </a:rPr>
              <a:t>. Is it racist or insensitive to draw similarities between Chinese and Japanese people?). </a:t>
            </a:r>
            <a:endParaRPr lang="en-US" dirty="0">
              <a:solidFill>
                <a:prstClr val="black"/>
              </a:solidFill>
              <a:ea typeface="MS PGothic" charset="0"/>
              <a:cs typeface="+mn-cs"/>
            </a:endParaRPr>
          </a:p>
          <a:p>
            <a:pPr>
              <a:defRPr/>
            </a:pPr>
            <a:endParaRPr lang="en-US" alt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E94B7E8-518F-4E42-B76F-EB1B65A327FE}" type="slidenum">
              <a:rPr lang="en-US" altLang="en-US" smtClean="0">
                <a:solidFill>
                  <a:prstClr val="black"/>
                </a:solidFill>
                <a:latin typeface="Calibri" panose="020F0502020204030204" pitchFamily="34" charset="0"/>
              </a:rPr>
              <a:pPr/>
              <a:t>10</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3153249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ct val="0"/>
              </a:spcBef>
              <a:spcAft>
                <a:spcPts val="0"/>
              </a:spcAft>
              <a:defRPr/>
            </a:pPr>
            <a:r>
              <a:rPr lang="en-US" dirty="0">
                <a:solidFill>
                  <a:prstClr val="black"/>
                </a:solidFill>
                <a:ea typeface="MS PGothic" charset="0"/>
                <a:cs typeface="+mn-cs"/>
              </a:rPr>
              <a:t>Here, instructors introduce the concepts of cultural and cross-cultural psychology. Because of the similarities of the names this can be a confusing distinction. Cultural psychology is an approach to researching culture that emphasizes an “inside” approach. It relies on interviews, observation, and the cultural members’ own language to define and explain important concepts and behaviors. By contrast, cross-cultural psychology is an approach to researching culture that emphasizes the use of standard measures and scales to allow for easier comparisons between cultures. </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Related concepts</a:t>
            </a:r>
            <a:r>
              <a:rPr lang="en-US" dirty="0">
                <a:solidFill>
                  <a:prstClr val="black"/>
                </a:solidFill>
                <a:ea typeface="MS PGothic" charset="0"/>
                <a:cs typeface="+mn-cs"/>
              </a:rPr>
              <a:t>:</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dirty="0">
                <a:solidFill>
                  <a:prstClr val="black"/>
                </a:solidFill>
                <a:ea typeface="MS PGothic" charset="0"/>
                <a:cs typeface="+mn-cs"/>
              </a:rPr>
              <a:t>Ethnographic Studies</a:t>
            </a:r>
          </a:p>
          <a:p>
            <a:pPr defTabSz="914400" eaLnBrk="1" fontAlgn="auto" hangingPunct="1">
              <a:spcBef>
                <a:spcPct val="0"/>
              </a:spcBef>
              <a:spcAft>
                <a:spcPts val="0"/>
              </a:spcAft>
              <a:defRPr/>
            </a:pPr>
            <a:r>
              <a:rPr lang="en-US" dirty="0">
                <a:solidFill>
                  <a:prstClr val="black"/>
                </a:solidFill>
                <a:ea typeface="MS PGothic" charset="0"/>
                <a:cs typeface="+mn-cs"/>
              </a:rPr>
              <a:t>Anthropology</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Activity:</a:t>
            </a:r>
            <a:r>
              <a:rPr lang="en-US" dirty="0">
                <a:solidFill>
                  <a:prstClr val="black"/>
                </a:solidFill>
                <a:ea typeface="MS PGothic" charset="0"/>
                <a:cs typeface="+mn-cs"/>
              </a:rPr>
              <a:t> You can engage students in small group activity in which they critically evaluate these research methods. Prompt them to consider themselves researchers who want to investigate the cultural phenomenon of what it is like to live in a very small town. They are interested in how small town culture is similar to or different from that of big city culture. Which of these approaches to studying culture might they use? How might they protect against disadvantages associated with their method? </a:t>
            </a:r>
          </a:p>
          <a:p>
            <a:pPr>
              <a:defRPr/>
            </a:pPr>
            <a:endParaRPr lang="en-US" altLang="en-US" dirty="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7624F99-2801-47B9-A64C-3CEB54105A51}" type="slidenum">
              <a:rPr lang="en-US" altLang="en-US" smtClean="0">
                <a:solidFill>
                  <a:prstClr val="black"/>
                </a:solidFill>
                <a:latin typeface="Calibri" panose="020F0502020204030204" pitchFamily="34" charset="0"/>
              </a:rPr>
              <a:pPr/>
              <a:t>11</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3351083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ct val="0"/>
              </a:spcBef>
              <a:spcAft>
                <a:spcPts val="0"/>
              </a:spcAft>
              <a:defRPr/>
            </a:pPr>
            <a:r>
              <a:rPr lang="en-US" altLang="en-US" dirty="0">
                <a:solidFill>
                  <a:prstClr val="black"/>
                </a:solidFill>
                <a:ea typeface="+mn-ea"/>
                <a:cs typeface="+mn-cs"/>
              </a:rPr>
              <a:t>The purpose of this slide is to provide students with an overview of the material that will be covered during the lecture. </a:t>
            </a:r>
          </a:p>
          <a:p>
            <a:pPr>
              <a:defRPr/>
            </a:pPr>
            <a:endParaRPr lang="en-US" altLang="en-US" dirty="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23AC3C2-A832-456D-B5FA-D1CECC270BE1}" type="slidenum">
              <a:rPr lang="en-US" altLang="en-US" smtClean="0">
                <a:solidFill>
                  <a:prstClr val="black"/>
                </a:solidFill>
                <a:latin typeface="Calibri" panose="020F0502020204030204" pitchFamily="34" charset="0"/>
              </a:rPr>
              <a:pPr/>
              <a:t>12</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3192070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ts val="0"/>
              </a:spcBef>
              <a:spcAft>
                <a:spcPts val="0"/>
              </a:spcAft>
              <a:defRPr/>
            </a:pPr>
            <a:r>
              <a:rPr lang="en-US" dirty="0">
                <a:solidFill>
                  <a:prstClr val="black"/>
                </a:solidFill>
                <a:ea typeface="+mn-ea"/>
                <a:cs typeface="+mn-cs"/>
              </a:rPr>
              <a:t>In this section, instructors introduce the first of two of the most important concepts in the study of psychology and culture: Individualism and Collectivism. </a:t>
            </a:r>
            <a:r>
              <a:rPr lang="en-US" i="1" dirty="0">
                <a:solidFill>
                  <a:prstClr val="black"/>
                </a:solidFill>
                <a:ea typeface="+mn-ea"/>
                <a:cs typeface="+mn-cs"/>
              </a:rPr>
              <a:t>Instructor’s Note:</a:t>
            </a:r>
            <a:r>
              <a:rPr lang="en-US" dirty="0">
                <a:solidFill>
                  <a:prstClr val="black"/>
                </a:solidFill>
                <a:ea typeface="+mn-ea"/>
                <a:cs typeface="+mn-cs"/>
              </a:rPr>
              <a:t> The table shown on this slide does not appear in the </a:t>
            </a:r>
            <a:r>
              <a:rPr lang="en-US" dirty="0" err="1">
                <a:solidFill>
                  <a:prstClr val="black"/>
                </a:solidFill>
                <a:ea typeface="+mn-ea"/>
                <a:cs typeface="+mn-cs"/>
              </a:rPr>
              <a:t>Noba</a:t>
            </a:r>
            <a:r>
              <a:rPr lang="en-US" dirty="0">
                <a:solidFill>
                  <a:prstClr val="black"/>
                </a:solidFill>
                <a:ea typeface="+mn-ea"/>
                <a:cs typeface="+mn-cs"/>
              </a:rPr>
              <a:t> module on culture, although these concepts are covered in depth. </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b="1" dirty="0">
                <a:solidFill>
                  <a:prstClr val="black"/>
                </a:solidFill>
                <a:ea typeface="+mn-ea"/>
                <a:cs typeface="+mn-cs"/>
              </a:rPr>
              <a:t>Individualism/Collectivism</a:t>
            </a:r>
            <a:r>
              <a:rPr lang="en-US" dirty="0">
                <a:solidFill>
                  <a:prstClr val="black"/>
                </a:solidFill>
                <a:ea typeface="+mn-ea"/>
                <a:cs typeface="+mn-cs"/>
              </a:rPr>
              <a:t>– There is a fundamental difference in the way that the basic unit of society is measured and understood across cultures.</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b="1" i="1" dirty="0">
                <a:solidFill>
                  <a:prstClr val="black"/>
                </a:solidFill>
                <a:ea typeface="+mn-ea"/>
                <a:cs typeface="+mn-cs"/>
              </a:rPr>
              <a:t>Individualism</a:t>
            </a:r>
            <a:r>
              <a:rPr lang="en-US" b="1" dirty="0">
                <a:solidFill>
                  <a:prstClr val="black"/>
                </a:solidFill>
                <a:ea typeface="+mn-ea"/>
                <a:cs typeface="+mn-cs"/>
              </a:rPr>
              <a:t>:  </a:t>
            </a:r>
            <a:r>
              <a:rPr lang="en-US" dirty="0">
                <a:solidFill>
                  <a:prstClr val="black"/>
                </a:solidFill>
                <a:ea typeface="+mn-ea"/>
                <a:cs typeface="+mn-cs"/>
              </a:rPr>
              <a:t>Individualistic cultures consider the individual the basic unit of measurement. Individuals are considered to be unique and these societies are more likely to celebrate the diversity that comes with uniqueness. The cultural task of the individual is to develop their own uniqueness. Individuals are expected to pursue their own goals and are seen as capable of creating their own happiness. They are free to express their own opinions and take credit for successes. Examples of these cultures include the United States, Canada, Australia and Germany. </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b="1" i="1" dirty="0">
                <a:solidFill>
                  <a:prstClr val="black"/>
                </a:solidFill>
                <a:ea typeface="+mn-ea"/>
                <a:cs typeface="+mn-cs"/>
              </a:rPr>
              <a:t>Collectivism</a:t>
            </a:r>
            <a:r>
              <a:rPr lang="en-US" b="1" dirty="0">
                <a:solidFill>
                  <a:prstClr val="black"/>
                </a:solidFill>
                <a:ea typeface="+mn-ea"/>
                <a:cs typeface="+mn-cs"/>
              </a:rPr>
              <a:t>: </a:t>
            </a:r>
            <a:r>
              <a:rPr lang="en-US" dirty="0">
                <a:solidFill>
                  <a:prstClr val="black"/>
                </a:solidFill>
                <a:ea typeface="+mn-ea"/>
                <a:cs typeface="+mn-cs"/>
              </a:rPr>
              <a:t>Collectivist cultures consider the group to be the basic unit of measurement. Individuals are considered to be group members and these societies are more likely to celebrate group harmony and collective well-being. The cultural task of the individual is to fulfill duties and responsibilities and to preserve group harmony. Individuals are expected to put personal goals aside if they come into conflict with group goals. People are more likely to express humility, to defer to authority, and to withhold their own opinions.  Examples of these cultures include South Korea, Taiwan, and Japan. </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dirty="0">
                <a:solidFill>
                  <a:prstClr val="black"/>
                </a:solidFill>
                <a:ea typeface="+mn-ea"/>
                <a:cs typeface="+mn-cs"/>
              </a:rPr>
              <a:t>These two categories can be further sub-divided into “horizontal” (everyone is of equal status) and “vertical” (there is a social hierarchy) dimensions. </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b="1" dirty="0">
                <a:solidFill>
                  <a:prstClr val="black"/>
                </a:solidFill>
                <a:ea typeface="+mn-ea"/>
                <a:cs typeface="+mn-cs"/>
              </a:rPr>
              <a:t>Discussion</a:t>
            </a:r>
            <a:r>
              <a:rPr lang="en-US" dirty="0">
                <a:solidFill>
                  <a:prstClr val="black"/>
                </a:solidFill>
                <a:ea typeface="+mn-ea"/>
                <a:cs typeface="+mn-cs"/>
              </a:rPr>
              <a:t>: Both individualism and collectivism have attractive qualities. Students can discuss the elements of each that sound appealing, and explain why. This can be done in a large group, small groups, or in pairs. </a:t>
            </a:r>
          </a:p>
          <a:p>
            <a:pPr>
              <a:defRPr/>
            </a:pPr>
            <a:endParaRPr lang="en-US" altLang="en-US" dirty="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043025-7A3C-4BFA-9DD9-F8F6862F89F0}" type="slidenum">
              <a:rPr lang="en-US" altLang="en-US" smtClean="0">
                <a:solidFill>
                  <a:prstClr val="black"/>
                </a:solidFill>
                <a:latin typeface="Calibri" panose="020F0502020204030204" pitchFamily="34" charset="0"/>
              </a:rPr>
              <a:pPr/>
              <a:t>13</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349652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ts val="0"/>
              </a:spcBef>
              <a:spcAft>
                <a:spcPts val="0"/>
              </a:spcAft>
              <a:defRPr/>
            </a:pPr>
            <a:r>
              <a:rPr lang="en-US" dirty="0">
                <a:solidFill>
                  <a:prstClr val="black"/>
                </a:solidFill>
                <a:ea typeface="+mn-ea"/>
                <a:cs typeface="+mn-cs"/>
              </a:rPr>
              <a:t>In this section, instructors introduce the second of two of the most important concepts in the study of psychology and culture: the Independent self and the Interdependent self.  Individualism and Collectivism. Note: The table shown on this slide does not appear in the </a:t>
            </a:r>
            <a:r>
              <a:rPr lang="en-US" dirty="0" err="1">
                <a:solidFill>
                  <a:prstClr val="black"/>
                </a:solidFill>
                <a:ea typeface="+mn-ea"/>
                <a:cs typeface="+mn-cs"/>
              </a:rPr>
              <a:t>Noba</a:t>
            </a:r>
            <a:r>
              <a:rPr lang="en-US" dirty="0">
                <a:solidFill>
                  <a:prstClr val="black"/>
                </a:solidFill>
                <a:ea typeface="+mn-ea"/>
                <a:cs typeface="+mn-cs"/>
              </a:rPr>
              <a:t> module on culture, although these concepts are covered in depth. </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dirty="0">
                <a:solidFill>
                  <a:prstClr val="black"/>
                </a:solidFill>
                <a:ea typeface="+mn-ea"/>
                <a:cs typeface="+mn-cs"/>
              </a:rPr>
              <a:t>The </a:t>
            </a:r>
            <a:r>
              <a:rPr lang="en-US" b="1" dirty="0">
                <a:solidFill>
                  <a:prstClr val="black"/>
                </a:solidFill>
                <a:ea typeface="+mn-ea"/>
                <a:cs typeface="+mn-cs"/>
              </a:rPr>
              <a:t>Independent self </a:t>
            </a:r>
            <a:r>
              <a:rPr lang="en-US" dirty="0">
                <a:solidFill>
                  <a:prstClr val="black"/>
                </a:solidFill>
                <a:ea typeface="+mn-ea"/>
                <a:cs typeface="+mn-cs"/>
              </a:rPr>
              <a:t>and the </a:t>
            </a:r>
            <a:r>
              <a:rPr lang="en-US" b="1" dirty="0">
                <a:solidFill>
                  <a:prstClr val="black"/>
                </a:solidFill>
                <a:ea typeface="+mn-ea"/>
                <a:cs typeface="+mn-cs"/>
              </a:rPr>
              <a:t>Interdependent self are </a:t>
            </a:r>
            <a:r>
              <a:rPr lang="en-US" dirty="0">
                <a:solidFill>
                  <a:prstClr val="black"/>
                </a:solidFill>
                <a:ea typeface="+mn-ea"/>
                <a:cs typeface="+mn-cs"/>
              </a:rPr>
              <a:t>both </a:t>
            </a:r>
            <a:r>
              <a:rPr lang="en-US" b="1" dirty="0">
                <a:solidFill>
                  <a:prstClr val="black"/>
                </a:solidFill>
                <a:ea typeface="+mn-ea"/>
                <a:cs typeface="+mn-cs"/>
              </a:rPr>
              <a:t>self-</a:t>
            </a:r>
            <a:r>
              <a:rPr lang="en-US" b="1" dirty="0" err="1">
                <a:solidFill>
                  <a:prstClr val="black"/>
                </a:solidFill>
                <a:ea typeface="+mn-ea"/>
                <a:cs typeface="+mn-cs"/>
              </a:rPr>
              <a:t>construals</a:t>
            </a:r>
            <a:r>
              <a:rPr lang="en-US" dirty="0">
                <a:solidFill>
                  <a:prstClr val="black"/>
                </a:solidFill>
                <a:ea typeface="+mn-ea"/>
                <a:cs typeface="+mn-cs"/>
              </a:rPr>
              <a:t>; that is, they are ways that people define themselves. People with an independent orientation are likely to see themselves as a collection of stable traits, and these traits guide decisions and behavior. By contrast, people with an interdependent orientation are likely to see themselves as a collection of fluid relationships and it is situations that guide decisions and behavior. </a:t>
            </a:r>
          </a:p>
          <a:p>
            <a:pPr>
              <a:defRPr/>
            </a:pPr>
            <a:endParaRPr lang="en-US" altLang="en-US" dirty="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1B0CCD4-0909-4FE1-8670-3AD6E8519648}" type="slidenum">
              <a:rPr lang="en-US" altLang="en-US" smtClean="0">
                <a:solidFill>
                  <a:prstClr val="black"/>
                </a:solidFill>
                <a:latin typeface="Calibri" panose="020F0502020204030204" pitchFamily="34" charset="0"/>
              </a:rPr>
              <a:pPr/>
              <a:t>14</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270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ts val="0"/>
              </a:spcBef>
              <a:spcAft>
                <a:spcPts val="0"/>
              </a:spcAft>
              <a:defRPr/>
            </a:pPr>
            <a:r>
              <a:rPr lang="en-US" b="1" dirty="0">
                <a:solidFill>
                  <a:srgbClr val="1F497D"/>
                </a:solidFill>
                <a:ea typeface="+mn-ea"/>
                <a:cs typeface="+mn-cs"/>
              </a:rPr>
              <a:t>Activity:</a:t>
            </a:r>
            <a:r>
              <a:rPr lang="en-US" dirty="0">
                <a:solidFill>
                  <a:prstClr val="black"/>
                </a:solidFill>
                <a:ea typeface="+mn-ea"/>
                <a:cs typeface="+mn-cs"/>
              </a:rPr>
              <a:t> Here you want to engage students in a variation of the classic fill in the sentence activity (“I am ……”). In the original version– that is discussed in the </a:t>
            </a:r>
            <a:r>
              <a:rPr lang="en-US" dirty="0" err="1">
                <a:solidFill>
                  <a:prstClr val="black"/>
                </a:solidFill>
                <a:ea typeface="+mn-ea"/>
                <a:cs typeface="+mn-cs"/>
              </a:rPr>
              <a:t>Noba</a:t>
            </a:r>
            <a:r>
              <a:rPr lang="en-US" dirty="0">
                <a:solidFill>
                  <a:prstClr val="black"/>
                </a:solidFill>
                <a:ea typeface="+mn-ea"/>
                <a:cs typeface="+mn-cs"/>
              </a:rPr>
              <a:t> text– people with an </a:t>
            </a:r>
            <a:r>
              <a:rPr lang="en-US" b="1" dirty="0">
                <a:solidFill>
                  <a:prstClr val="black"/>
                </a:solidFill>
                <a:ea typeface="+mn-ea"/>
                <a:cs typeface="+mn-cs"/>
              </a:rPr>
              <a:t>independent</a:t>
            </a:r>
            <a:r>
              <a:rPr lang="en-US" dirty="0">
                <a:solidFill>
                  <a:prstClr val="black"/>
                </a:solidFill>
                <a:ea typeface="+mn-ea"/>
                <a:cs typeface="+mn-cs"/>
              </a:rPr>
              <a:t> sense of self were likely to list personal traits and those with an </a:t>
            </a:r>
            <a:r>
              <a:rPr lang="en-US" b="1" dirty="0">
                <a:solidFill>
                  <a:prstClr val="black"/>
                </a:solidFill>
                <a:ea typeface="+mn-ea"/>
                <a:cs typeface="+mn-cs"/>
              </a:rPr>
              <a:t>interdependen</a:t>
            </a:r>
            <a:r>
              <a:rPr lang="en-US" dirty="0">
                <a:solidFill>
                  <a:prstClr val="black"/>
                </a:solidFill>
                <a:ea typeface="+mn-ea"/>
                <a:cs typeface="+mn-cs"/>
              </a:rPr>
              <a:t>t sense of self were likely to list relationships. In this version of the activity students list five compliments they are most likely to receive from others. Again, people with an independent orientation are likely to hear and remember compliments in terms of traits (</a:t>
            </a:r>
            <a:r>
              <a:rPr lang="en-US" dirty="0" err="1">
                <a:solidFill>
                  <a:prstClr val="black"/>
                </a:solidFill>
                <a:ea typeface="+mn-ea"/>
                <a:cs typeface="+mn-cs"/>
              </a:rPr>
              <a:t>eg</a:t>
            </a:r>
            <a:r>
              <a:rPr lang="en-US" dirty="0">
                <a:solidFill>
                  <a:prstClr val="black"/>
                </a:solidFill>
                <a:ea typeface="+mn-ea"/>
                <a:cs typeface="+mn-cs"/>
              </a:rPr>
              <a:t>. I am kind, I am athletic, I am empathic) even if these are traits that are used in a social capacity, such as forgiveness. Those with a more interdependent orientation will report more relational or role based compliments (e.g. “I am a good friend” “I am a leader”). It should be noted that some students will report both types and this is okay. This is an opportunity to emphasize that culture is not a hard and fast set of rules but a variable pattern of thinking, feeling and behavior. </a:t>
            </a:r>
          </a:p>
          <a:p>
            <a:pPr>
              <a:defRPr/>
            </a:pPr>
            <a:endParaRPr lang="en-US" altLang="en-US" dirty="0"/>
          </a:p>
          <a:p>
            <a:pPr>
              <a:defRPr/>
            </a:pPr>
            <a:r>
              <a:rPr lang="en-US" altLang="en-US" dirty="0"/>
              <a:t>It should be noted that some students will report both types and this is okay. This is an opportunity to emphasize that culture is not a hard and fast set of rules but a variable pattern of thinking, feeling and behavior.   </a:t>
            </a:r>
          </a:p>
          <a:p>
            <a:pPr>
              <a:defRPr/>
            </a:pPr>
            <a:endParaRPr lang="en-US" altLang="en-US" dirty="0"/>
          </a:p>
          <a:p>
            <a:pPr>
              <a:defRPr/>
            </a:pPr>
            <a:endParaRPr lang="en-US" altLang="en-US" dirty="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6C132D8-EBBE-4D34-AAC3-EF7F12F9EB5C}" type="slidenum">
              <a:rPr lang="en-US" altLang="en-US" smtClean="0">
                <a:solidFill>
                  <a:prstClr val="black"/>
                </a:solidFill>
                <a:latin typeface="Calibri" panose="020F0502020204030204" pitchFamily="34" charset="0"/>
              </a:rPr>
              <a:pPr/>
              <a:t>15</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610732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ct val="0"/>
              </a:spcBef>
              <a:spcAft>
                <a:spcPts val="0"/>
              </a:spcAft>
              <a:defRPr/>
            </a:pPr>
            <a:r>
              <a:rPr lang="en-US" altLang="en-US" dirty="0">
                <a:solidFill>
                  <a:prstClr val="black"/>
                </a:solidFill>
                <a:ea typeface="+mn-ea"/>
                <a:cs typeface="+mn-cs"/>
              </a:rPr>
              <a:t>The purpose of this slide is to provide students with an overview of the material that will be covered during the lecture.</a:t>
            </a:r>
          </a:p>
          <a:p>
            <a:pPr>
              <a:defRPr/>
            </a:pPr>
            <a:endParaRPr lang="en-US" altLang="en-US" dirty="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049B5DA-D1AC-42F6-9705-BD652F475CEA}" type="slidenum">
              <a:rPr lang="en-US" altLang="en-US" smtClean="0">
                <a:solidFill>
                  <a:prstClr val="black"/>
                </a:solidFill>
                <a:latin typeface="Calibri" panose="020F0502020204030204" pitchFamily="34" charset="0"/>
              </a:rPr>
              <a:pPr/>
              <a:t>16</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3869446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ts val="0"/>
              </a:spcBef>
              <a:spcAft>
                <a:spcPts val="0"/>
              </a:spcAft>
              <a:defRPr/>
            </a:pPr>
            <a:r>
              <a:rPr lang="en-US" dirty="0">
                <a:solidFill>
                  <a:prstClr val="black"/>
                </a:solidFill>
                <a:ea typeface="+mn-ea"/>
                <a:cs typeface="+mn-cs"/>
              </a:rPr>
              <a:t>This slide represents a particularly interesting way for students to engage with the concept of culture. The central thesis behind this portion culture acquisition is the idea that culture is learned. For many students this is an “aha!” insight. Many people have not taken the time to reflect on the fact that many of the thoughts and behaviors that seem so natural to them are, in fact, the products of cultural learning. </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dirty="0">
                <a:solidFill>
                  <a:prstClr val="black"/>
                </a:solidFill>
                <a:ea typeface="+mn-ea"/>
                <a:cs typeface="+mn-cs"/>
              </a:rPr>
              <a:t> </a:t>
            </a:r>
            <a:r>
              <a:rPr lang="en-US" b="1" dirty="0">
                <a:solidFill>
                  <a:prstClr val="black"/>
                </a:solidFill>
                <a:ea typeface="+mn-ea"/>
                <a:cs typeface="+mn-cs"/>
              </a:rPr>
              <a:t>Small group discussion</a:t>
            </a:r>
            <a:r>
              <a:rPr lang="en-US" dirty="0">
                <a:solidFill>
                  <a:prstClr val="black"/>
                </a:solidFill>
                <a:ea typeface="+mn-ea"/>
                <a:cs typeface="+mn-cs"/>
              </a:rPr>
              <a:t>: Here, you can divide students into small group. Each can take one of the 4 topics listed on the slide (or you can add topics of your own). Each groups is tasked with:</a:t>
            </a:r>
          </a:p>
          <a:p>
            <a:pPr marL="228600" indent="-228600" defTabSz="914400" eaLnBrk="1" fontAlgn="auto" hangingPunct="1">
              <a:spcBef>
                <a:spcPts val="0"/>
              </a:spcBef>
              <a:spcAft>
                <a:spcPts val="0"/>
              </a:spcAft>
              <a:buFontTx/>
              <a:buAutoNum type="arabicParenR"/>
              <a:defRPr/>
            </a:pPr>
            <a:r>
              <a:rPr lang="en-US" dirty="0">
                <a:solidFill>
                  <a:prstClr val="black"/>
                </a:solidFill>
                <a:ea typeface="+mn-ea"/>
                <a:cs typeface="+mn-cs"/>
              </a:rPr>
              <a:t>Generating examples of their theme. For instance, “not wearing a hat indoors” would be an example of etiquette. “Males not wanting to cry in front of others” would be an example of emotion norms. “America is the free-</a:t>
            </a:r>
            <a:r>
              <a:rPr lang="en-US" dirty="0" err="1">
                <a:solidFill>
                  <a:prstClr val="black"/>
                </a:solidFill>
                <a:ea typeface="+mn-ea"/>
                <a:cs typeface="+mn-cs"/>
              </a:rPr>
              <a:t>est</a:t>
            </a:r>
            <a:r>
              <a:rPr lang="en-US" dirty="0">
                <a:solidFill>
                  <a:prstClr val="black"/>
                </a:solidFill>
                <a:ea typeface="+mn-ea"/>
                <a:cs typeface="+mn-cs"/>
              </a:rPr>
              <a:t> country on Earth” is an example of an identity norm. “We should celebrate diversity” is an example of value norms. </a:t>
            </a:r>
          </a:p>
          <a:p>
            <a:pPr marL="228600" indent="-228600" defTabSz="914400" eaLnBrk="1" fontAlgn="auto" hangingPunct="1">
              <a:spcBef>
                <a:spcPts val="0"/>
              </a:spcBef>
              <a:spcAft>
                <a:spcPts val="0"/>
              </a:spcAft>
              <a:buFontTx/>
              <a:buAutoNum type="arabicParenR"/>
              <a:defRPr/>
            </a:pPr>
            <a:r>
              <a:rPr lang="en-US" dirty="0">
                <a:solidFill>
                  <a:prstClr val="black"/>
                </a:solidFill>
                <a:ea typeface="+mn-ea"/>
                <a:cs typeface="+mn-cs"/>
              </a:rPr>
              <a:t>Next, the group should use these examples as the basis for discussion. Specifically, they are discussing the mechanisms by which these examples have been taught and learned. For instance, some norms are overtly taught, such as a parent who tells a child to say “excuse me.” Other norms are learned through observation such as a small girl who wants to play with make-up. Still others are associated with formal societal institutions and practices such as Public Service Announcements, laws, government policy, religious practices, and so forth. </a:t>
            </a:r>
          </a:p>
          <a:p>
            <a:pPr marL="228600" indent="-228600" defTabSz="914400" eaLnBrk="1" fontAlgn="auto" hangingPunct="1">
              <a:spcBef>
                <a:spcPts val="0"/>
              </a:spcBef>
              <a:spcAft>
                <a:spcPts val="0"/>
              </a:spcAft>
              <a:defRPr/>
            </a:pPr>
            <a:r>
              <a:rPr lang="en-US" dirty="0">
                <a:solidFill>
                  <a:prstClr val="black"/>
                </a:solidFill>
                <a:ea typeface="+mn-ea"/>
                <a:cs typeface="+mn-cs"/>
              </a:rPr>
              <a:t>After a set period of time (about 5 minutes) have the groups come together and share their insights. A possible follow-up discussion question could be “If these things are learned could you change the way you think or behave? How difficult or easy would it be? What would be some of the obstacles?”</a:t>
            </a:r>
          </a:p>
          <a:p>
            <a:pPr defTabSz="914400" eaLnBrk="1" fontAlgn="auto" hangingPunct="1">
              <a:spcBef>
                <a:spcPts val="0"/>
              </a:spcBef>
              <a:spcAft>
                <a:spcPts val="0"/>
              </a:spcAft>
              <a:defRPr/>
            </a:pPr>
            <a:endParaRPr lang="en-US" dirty="0">
              <a:solidFill>
                <a:prstClr val="black"/>
              </a:solidFill>
              <a:ea typeface="+mn-ea"/>
              <a:cs typeface="+mn-cs"/>
            </a:endParaRPr>
          </a:p>
          <a:p>
            <a:pPr>
              <a:defRPr/>
            </a:pPr>
            <a:endParaRPr lang="en-US" altLang="en-US" dirty="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6CB2A8A-F301-4661-9D31-0E82A0833E41}" type="slidenum">
              <a:rPr lang="en-US" altLang="en-US" smtClean="0">
                <a:solidFill>
                  <a:prstClr val="black"/>
                </a:solidFill>
                <a:latin typeface="Calibri" panose="020F0502020204030204" pitchFamily="34" charset="0"/>
              </a:rPr>
              <a:pPr/>
              <a:t>17</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600411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ct val="0"/>
              </a:spcBef>
              <a:spcAft>
                <a:spcPts val="0"/>
              </a:spcAft>
              <a:defRPr/>
            </a:pPr>
            <a:r>
              <a:rPr lang="en-US" altLang="en-US" dirty="0">
                <a:solidFill>
                  <a:prstClr val="black"/>
                </a:solidFill>
                <a:ea typeface="+mn-ea"/>
                <a:cs typeface="+mn-cs"/>
              </a:rPr>
              <a:t>The purpose of this slide is to provide students with an overview of the material that will be covered during the lecture. </a:t>
            </a:r>
          </a:p>
          <a:p>
            <a:pPr>
              <a:defRPr/>
            </a:pPr>
            <a:endParaRPr lang="en-US" altLang="en-US" dirty="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7058F96-9E3D-4349-9ED8-FF4E43FCABDE}" type="slidenum">
              <a:rPr lang="en-US" altLang="en-US" smtClean="0">
                <a:solidFill>
                  <a:prstClr val="black"/>
                </a:solidFill>
                <a:latin typeface="Calibri" panose="020F0502020204030204" pitchFamily="34" charset="0"/>
              </a:rPr>
              <a:pPr/>
              <a:t>18</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020527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ts val="0"/>
              </a:spcBef>
              <a:spcAft>
                <a:spcPts val="0"/>
              </a:spcAft>
              <a:defRPr/>
            </a:pPr>
            <a:r>
              <a:rPr lang="en-US" dirty="0">
                <a:solidFill>
                  <a:prstClr val="black"/>
                </a:solidFill>
                <a:ea typeface="+mn-ea"/>
                <a:cs typeface="+mn-cs"/>
              </a:rPr>
              <a:t>This lecture concludes with a discussion of cultural relativism. </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dirty="0">
                <a:solidFill>
                  <a:prstClr val="black"/>
                </a:solidFill>
                <a:ea typeface="+mn-ea"/>
                <a:cs typeface="+mn-cs"/>
              </a:rPr>
              <a:t>Key concepts and definitions: </a:t>
            </a:r>
          </a:p>
          <a:p>
            <a:pPr defTabSz="914400" eaLnBrk="1" fontAlgn="auto" hangingPunct="1">
              <a:spcBef>
                <a:spcPts val="0"/>
              </a:spcBef>
              <a:spcAft>
                <a:spcPts val="0"/>
              </a:spcAft>
              <a:defRPr/>
            </a:pPr>
            <a:r>
              <a:rPr lang="en-US" b="1" dirty="0">
                <a:solidFill>
                  <a:prstClr val="black"/>
                </a:solidFill>
                <a:ea typeface="+mn-ea"/>
                <a:cs typeface="+mn-cs"/>
              </a:rPr>
              <a:t>Cultural relativism: </a:t>
            </a:r>
            <a:r>
              <a:rPr lang="en-US" dirty="0">
                <a:solidFill>
                  <a:prstClr val="black"/>
                </a:solidFill>
                <a:ea typeface="+mn-ea"/>
                <a:cs typeface="+mn-cs"/>
              </a:rPr>
              <a:t>The principled objection to passing overly culture-bound (i.e., “ethnocentric”) judgements on aspects of other cultures. </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b="1" dirty="0">
                <a:solidFill>
                  <a:prstClr val="black"/>
                </a:solidFill>
                <a:ea typeface="+mn-ea"/>
                <a:cs typeface="+mn-cs"/>
              </a:rPr>
              <a:t>Ethnocentric bias (also called ethnocentrism): </a:t>
            </a:r>
            <a:r>
              <a:rPr lang="en-US" dirty="0">
                <a:solidFill>
                  <a:prstClr val="black"/>
                </a:solidFill>
                <a:ea typeface="+mn-ea"/>
                <a:cs typeface="+mn-cs"/>
              </a:rPr>
              <a:t>Being unduly guided by the beliefs of the culture you’ve grown up in, especially when this results in a misunderstanding or disparagement of unfamiliar cultures.</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b="1" dirty="0">
                <a:solidFill>
                  <a:prstClr val="black"/>
                </a:solidFill>
                <a:ea typeface="+mn-ea"/>
                <a:cs typeface="+mn-cs"/>
              </a:rPr>
              <a:t>Value judgment: </a:t>
            </a:r>
            <a:r>
              <a:rPr lang="en-US" dirty="0">
                <a:solidFill>
                  <a:prstClr val="black"/>
                </a:solidFill>
                <a:ea typeface="+mn-ea"/>
                <a:cs typeface="+mn-cs"/>
              </a:rPr>
              <a:t>An assessment—based on one’s own preferences and priorities—about the basic “goodness” or “badness” of a concept or practice. </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b="1" i="1" dirty="0">
                <a:solidFill>
                  <a:prstClr val="black"/>
                </a:solidFill>
                <a:ea typeface="+mn-ea"/>
                <a:cs typeface="+mn-cs"/>
              </a:rPr>
              <a:t>Possible Activity</a:t>
            </a:r>
            <a:r>
              <a:rPr lang="en-US" b="1" dirty="0">
                <a:solidFill>
                  <a:prstClr val="black"/>
                </a:solidFill>
                <a:ea typeface="+mn-ea"/>
                <a:cs typeface="+mn-cs"/>
              </a:rPr>
              <a:t>: </a:t>
            </a:r>
            <a:r>
              <a:rPr lang="en-US" dirty="0">
                <a:solidFill>
                  <a:prstClr val="black"/>
                </a:solidFill>
                <a:ea typeface="+mn-ea"/>
                <a:cs typeface="+mn-cs"/>
              </a:rPr>
              <a:t>You can have the students debate a cultural practice, while keeping vigilant for ethnocentric biases, value judgments, and the concept of cultural relativism. Debate topics range from the very safe (</a:t>
            </a:r>
            <a:r>
              <a:rPr lang="en-US" dirty="0" err="1">
                <a:solidFill>
                  <a:prstClr val="black"/>
                </a:solidFill>
                <a:ea typeface="+mn-ea"/>
                <a:cs typeface="+mn-cs"/>
              </a:rPr>
              <a:t>eg</a:t>
            </a:r>
            <a:r>
              <a:rPr lang="en-US" dirty="0">
                <a:solidFill>
                  <a:prstClr val="black"/>
                </a:solidFill>
                <a:ea typeface="+mn-ea"/>
                <a:cs typeface="+mn-cs"/>
              </a:rPr>
              <a:t>. The pros and cons of driving on the left side of the road, male friends holding hands in India, believing that your college is superior to a rival college) to the more controversial (</a:t>
            </a:r>
            <a:r>
              <a:rPr lang="en-US" dirty="0" err="1">
                <a:solidFill>
                  <a:prstClr val="black"/>
                </a:solidFill>
                <a:ea typeface="+mn-ea"/>
                <a:cs typeface="+mn-cs"/>
              </a:rPr>
              <a:t>eg</a:t>
            </a:r>
            <a:r>
              <a:rPr lang="en-US" dirty="0">
                <a:solidFill>
                  <a:prstClr val="black"/>
                </a:solidFill>
                <a:ea typeface="+mn-ea"/>
                <a:cs typeface="+mn-cs"/>
              </a:rPr>
              <a:t>. Female circumcision, women not being allowed to drive in Saudi Arabia, the death penalty). If you are concerned that such a discussion could get too heated, consider randomly assigning students to a for or against position. </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r>
              <a:rPr lang="en-US" dirty="0">
                <a:solidFill>
                  <a:prstClr val="black"/>
                </a:solidFill>
                <a:ea typeface="+mn-ea"/>
                <a:cs typeface="+mn-cs"/>
              </a:rPr>
              <a:t>The theme to highlight here is the delicate balance between acceptance of other ways of thinking and behaving, and also speaking out against practices that might be harmful. </a:t>
            </a: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endParaRPr lang="en-US" dirty="0">
              <a:solidFill>
                <a:prstClr val="black"/>
              </a:solidFill>
              <a:ea typeface="+mn-ea"/>
              <a:cs typeface="+mn-cs"/>
            </a:endParaRPr>
          </a:p>
          <a:p>
            <a:pPr defTabSz="914400" eaLnBrk="1" fontAlgn="auto" hangingPunct="1">
              <a:spcBef>
                <a:spcPts val="0"/>
              </a:spcBef>
              <a:spcAft>
                <a:spcPts val="0"/>
              </a:spcAft>
              <a:defRPr/>
            </a:pPr>
            <a:endParaRPr lang="en-US" dirty="0">
              <a:solidFill>
                <a:prstClr val="black"/>
              </a:solidFill>
              <a:ea typeface="+mn-ea"/>
              <a:cs typeface="+mn-cs"/>
            </a:endParaRPr>
          </a:p>
          <a:p>
            <a:pPr>
              <a:defRPr/>
            </a:pPr>
            <a:endParaRPr lang="en-US" altLang="en-US" dirty="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B3BD76C-D509-4666-9A83-A6F5EFD2BAC1}" type="slidenum">
              <a:rPr lang="en-US" altLang="en-US" smtClean="0">
                <a:solidFill>
                  <a:prstClr val="black"/>
                </a:solidFill>
                <a:latin typeface="Calibri" panose="020F0502020204030204" pitchFamily="34" charset="0"/>
              </a:rPr>
              <a:pPr/>
              <a:t>19</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171627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ts val="0"/>
              </a:spcBef>
              <a:spcAft>
                <a:spcPts val="0"/>
              </a:spcAft>
              <a:defRPr/>
            </a:pPr>
            <a:r>
              <a:rPr lang="en-US" dirty="0">
                <a:solidFill>
                  <a:prstClr val="black"/>
                </a:solidFill>
                <a:ea typeface="MS PGothic" charset="0"/>
                <a:cs typeface="+mn-cs"/>
              </a:rPr>
              <a:t>This slide outlines the learning objectives of the module. </a:t>
            </a:r>
          </a:p>
          <a:p>
            <a:pPr>
              <a:defRPr/>
            </a:pPr>
            <a:endParaRPr lang="en-US" altLang="en-US"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4DB317BA-64B8-464F-AE62-2123A913E22A}" type="slidenum">
              <a:rPr lang="en-US" altLang="en-US" smtClean="0">
                <a:solidFill>
                  <a:prstClr val="black"/>
                </a:solidFill>
                <a:latin typeface="Calibri" panose="020F0502020204030204" pitchFamily="34" charset="0"/>
              </a:rPr>
              <a:pPr/>
              <a:t>2</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665011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ts val="0"/>
              </a:spcBef>
              <a:spcAft>
                <a:spcPts val="0"/>
              </a:spcAft>
              <a:defRPr/>
            </a:pPr>
            <a:r>
              <a:rPr lang="en-US" altLang="en-US" dirty="0">
                <a:solidFill>
                  <a:prstClr val="black"/>
                </a:solidFill>
                <a:ea typeface="+mn-ea"/>
                <a:cs typeface="+mn-cs"/>
              </a:rPr>
              <a:t>Classroom Assessment Technique (CAT): One-Minute Paper</a:t>
            </a:r>
          </a:p>
          <a:p>
            <a:pPr defTabSz="914400" eaLnBrk="1" fontAlgn="auto" hangingPunct="1">
              <a:spcBef>
                <a:spcPts val="0"/>
              </a:spcBef>
              <a:spcAft>
                <a:spcPts val="0"/>
              </a:spcAft>
              <a:defRPr/>
            </a:pPr>
            <a:endParaRPr lang="en-US" altLang="en-US" dirty="0">
              <a:solidFill>
                <a:prstClr val="black"/>
              </a:solidFill>
              <a:ea typeface="+mn-ea"/>
              <a:cs typeface="+mn-cs"/>
            </a:endParaRPr>
          </a:p>
          <a:p>
            <a:pPr defTabSz="914400" eaLnBrk="1" fontAlgn="auto" hangingPunct="1">
              <a:spcBef>
                <a:spcPts val="0"/>
              </a:spcBef>
              <a:spcAft>
                <a:spcPts val="0"/>
              </a:spcAft>
              <a:defRPr/>
            </a:pPr>
            <a:r>
              <a:rPr lang="en-US" altLang="en-US" dirty="0">
                <a:solidFill>
                  <a:prstClr val="black"/>
                </a:solidFill>
                <a:ea typeface="+mn-ea"/>
                <a:cs typeface="+mn-cs"/>
              </a:rPr>
              <a:t>If you are presenting the information on one class day, you might end the material about here. End your class time with a one-minute paper. </a:t>
            </a:r>
          </a:p>
          <a:p>
            <a:pPr defTabSz="914400" eaLnBrk="1" fontAlgn="auto" hangingPunct="1">
              <a:spcBef>
                <a:spcPts val="0"/>
              </a:spcBef>
              <a:spcAft>
                <a:spcPts val="0"/>
              </a:spcAft>
              <a:defRPr/>
            </a:pPr>
            <a:endParaRPr lang="en-US" altLang="en-US" dirty="0">
              <a:solidFill>
                <a:prstClr val="black"/>
              </a:solidFill>
              <a:ea typeface="+mn-ea"/>
              <a:cs typeface="+mn-cs"/>
            </a:endParaRPr>
          </a:p>
          <a:p>
            <a:pPr defTabSz="914400" eaLnBrk="1" fontAlgn="auto" hangingPunct="1">
              <a:spcBef>
                <a:spcPts val="0"/>
              </a:spcBef>
              <a:spcAft>
                <a:spcPts val="0"/>
              </a:spcAft>
              <a:defRPr/>
            </a:pPr>
            <a:r>
              <a:rPr lang="en-US" altLang="en-US" dirty="0">
                <a:solidFill>
                  <a:prstClr val="black"/>
                </a:solidFill>
                <a:ea typeface="+mn-ea"/>
                <a:cs typeface="+mn-cs"/>
              </a:rPr>
              <a:t>The Minute Paper tests how students are gaining knowledge, or not. The instructor ends class by asking students to write a brief response to the following questions: “What was the most important thing you learned during this class?”, What will you do with this information? How will it affect your life? and “What important question remains unanswered?”</a:t>
            </a:r>
          </a:p>
          <a:p>
            <a:pPr defTabSz="914400" eaLnBrk="1" fontAlgn="auto" hangingPunct="1">
              <a:spcBef>
                <a:spcPts val="0"/>
              </a:spcBef>
              <a:spcAft>
                <a:spcPts val="0"/>
              </a:spcAft>
              <a:defRPr/>
            </a:pPr>
            <a:endParaRPr lang="en-US" altLang="en-US" dirty="0">
              <a:solidFill>
                <a:prstClr val="black"/>
              </a:solidFill>
              <a:ea typeface="+mn-ea"/>
              <a:cs typeface="+mn-cs"/>
            </a:endParaRPr>
          </a:p>
          <a:p>
            <a:pPr defTabSz="914400" eaLnBrk="1" fontAlgn="auto" hangingPunct="1">
              <a:spcBef>
                <a:spcPts val="0"/>
              </a:spcBef>
              <a:spcAft>
                <a:spcPts val="0"/>
              </a:spcAft>
              <a:defRPr/>
            </a:pPr>
            <a:r>
              <a:rPr lang="en-US" altLang="en-US" dirty="0">
                <a:solidFill>
                  <a:prstClr val="black"/>
                </a:solidFill>
                <a:ea typeface="+mn-ea"/>
                <a:cs typeface="+mn-cs"/>
              </a:rPr>
              <a:t>Have students briefly answer these questions in writing and turn them in. After class, assess students’ responses. At the beginning of the next class, go over any misunderstandings or relevant questions. </a:t>
            </a:r>
          </a:p>
          <a:p>
            <a:pPr defTabSz="914400" eaLnBrk="1" fontAlgn="auto" hangingPunct="1">
              <a:spcBef>
                <a:spcPts val="0"/>
              </a:spcBef>
              <a:spcAft>
                <a:spcPts val="0"/>
              </a:spcAft>
              <a:defRPr/>
            </a:pPr>
            <a:endParaRPr lang="en-US" altLang="en-US" dirty="0">
              <a:solidFill>
                <a:prstClr val="black"/>
              </a:solidFill>
              <a:ea typeface="+mn-ea"/>
              <a:cs typeface="+mn-cs"/>
            </a:endParaRPr>
          </a:p>
          <a:p>
            <a:pPr defTabSz="914400" eaLnBrk="1" fontAlgn="auto" hangingPunct="1">
              <a:spcBef>
                <a:spcPct val="0"/>
              </a:spcBef>
              <a:spcAft>
                <a:spcPts val="0"/>
              </a:spcAft>
              <a:defRPr/>
            </a:pPr>
            <a:r>
              <a:rPr lang="en-US" altLang="en-US" dirty="0">
                <a:solidFill>
                  <a:prstClr val="black"/>
                </a:solidFill>
                <a:ea typeface="+mn-ea"/>
                <a:cs typeface="+mn-cs"/>
              </a:rPr>
              <a:t>If you do not conclude with this Classroom Assessment Technique (CAT), it would helpful to use another CAT. It could be in the form of a:</a:t>
            </a:r>
          </a:p>
          <a:p>
            <a:pPr lvl="1" defTabSz="914400" eaLnBrk="1" fontAlgn="auto" hangingPunct="1">
              <a:spcBef>
                <a:spcPct val="0"/>
              </a:spcBef>
              <a:spcAft>
                <a:spcPts val="0"/>
              </a:spcAft>
              <a:defRPr/>
            </a:pPr>
            <a:r>
              <a:rPr lang="en-US" altLang="en-US" dirty="0">
                <a:solidFill>
                  <a:prstClr val="black"/>
                </a:solidFill>
                <a:ea typeface="+mn-ea"/>
                <a:cs typeface="+mn-cs"/>
              </a:rPr>
              <a:t>Muddy point</a:t>
            </a:r>
          </a:p>
          <a:p>
            <a:pPr lvl="1" defTabSz="914400" eaLnBrk="1" fontAlgn="auto" hangingPunct="1">
              <a:spcBef>
                <a:spcPct val="0"/>
              </a:spcBef>
              <a:spcAft>
                <a:spcPts val="0"/>
              </a:spcAft>
              <a:defRPr/>
            </a:pPr>
            <a:r>
              <a:rPr lang="en-US" altLang="en-US" dirty="0">
                <a:solidFill>
                  <a:prstClr val="black"/>
                </a:solidFill>
                <a:ea typeface="+mn-ea"/>
                <a:cs typeface="+mn-cs"/>
              </a:rPr>
              <a:t>One-minute paper</a:t>
            </a:r>
          </a:p>
          <a:p>
            <a:pPr lvl="1" defTabSz="914400" eaLnBrk="1" fontAlgn="auto" hangingPunct="1">
              <a:spcBef>
                <a:spcPct val="0"/>
              </a:spcBef>
              <a:spcAft>
                <a:spcPts val="0"/>
              </a:spcAft>
              <a:defRPr/>
            </a:pPr>
            <a:r>
              <a:rPr lang="en-US" altLang="en-US" dirty="0">
                <a:solidFill>
                  <a:prstClr val="black"/>
                </a:solidFill>
                <a:ea typeface="+mn-ea"/>
                <a:cs typeface="+mn-cs"/>
              </a:rPr>
              <a:t>Background knowledge</a:t>
            </a:r>
          </a:p>
          <a:p>
            <a:pPr lvl="1" defTabSz="914400" eaLnBrk="1" fontAlgn="auto" hangingPunct="1">
              <a:spcBef>
                <a:spcPct val="0"/>
              </a:spcBef>
              <a:spcAft>
                <a:spcPts val="0"/>
              </a:spcAft>
              <a:defRPr/>
            </a:pPr>
            <a:r>
              <a:rPr lang="en-US" altLang="en-US" dirty="0">
                <a:solidFill>
                  <a:prstClr val="black"/>
                </a:solidFill>
                <a:ea typeface="+mn-ea"/>
                <a:cs typeface="+mn-cs"/>
              </a:rPr>
              <a:t>What’s the Principle?</a:t>
            </a:r>
          </a:p>
          <a:p>
            <a:pPr lvl="1" defTabSz="914400" eaLnBrk="1" fontAlgn="auto" hangingPunct="1">
              <a:spcBef>
                <a:spcPct val="0"/>
              </a:spcBef>
              <a:spcAft>
                <a:spcPts val="0"/>
              </a:spcAft>
              <a:defRPr/>
            </a:pPr>
            <a:r>
              <a:rPr lang="en-US" altLang="en-US" dirty="0">
                <a:solidFill>
                  <a:prstClr val="black"/>
                </a:solidFill>
                <a:ea typeface="+mn-ea"/>
                <a:cs typeface="+mn-cs"/>
              </a:rPr>
              <a:t>Defining features Matrix: </a:t>
            </a:r>
          </a:p>
          <a:p>
            <a:pPr defTabSz="914400" eaLnBrk="1" fontAlgn="auto" hangingPunct="1">
              <a:spcBef>
                <a:spcPct val="0"/>
              </a:spcBef>
              <a:spcAft>
                <a:spcPts val="0"/>
              </a:spcAft>
              <a:defRPr/>
            </a:pPr>
            <a:r>
              <a:rPr lang="en-US" altLang="en-US" dirty="0">
                <a:solidFill>
                  <a:prstClr val="black"/>
                </a:solidFill>
                <a:ea typeface="+mn-ea"/>
                <a:cs typeface="+mn-cs"/>
              </a:rPr>
              <a:t>For more information on CATs click here: </a:t>
            </a:r>
            <a:r>
              <a:rPr lang="en-US" altLang="en-US" dirty="0">
                <a:solidFill>
                  <a:prstClr val="black"/>
                </a:solidFill>
                <a:ea typeface="+mn-ea"/>
                <a:cs typeface="+mn-cs"/>
                <a:hlinkClick r:id="rId3"/>
              </a:rPr>
              <a:t>http://cft.vanderbilt.edu/guides-sub-pages/cats/</a:t>
            </a:r>
            <a:r>
              <a:rPr lang="en-US" altLang="en-US" dirty="0">
                <a:solidFill>
                  <a:prstClr val="black"/>
                </a:solidFill>
                <a:ea typeface="+mn-ea"/>
                <a:cs typeface="+mn-cs"/>
              </a:rPr>
              <a:t> </a:t>
            </a:r>
          </a:p>
          <a:p>
            <a:pPr>
              <a:defRPr/>
            </a:pPr>
            <a:endParaRPr lang="en-US" altLang="en-US" dirty="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FC866A8-E1E6-4071-83C3-022B66274A1C}" type="slidenum">
              <a:rPr lang="en-US" altLang="en-US" smtClean="0">
                <a:solidFill>
                  <a:prstClr val="black"/>
                </a:solidFill>
                <a:latin typeface="Calibri" panose="020F0502020204030204" pitchFamily="34" charset="0"/>
              </a:rPr>
              <a:pPr/>
              <a:t>20</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3368018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Photo Attribution Slide</a:t>
            </a:r>
          </a:p>
          <a:p>
            <a:pPr eaLnBrk="1" hangingPunct="1">
              <a:spcBef>
                <a:spcPct val="0"/>
              </a:spcBef>
            </a:pPr>
            <a:endParaRPr lang="en-US" altLang="en-US"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7CBB5E9-5D72-4F5D-AFF6-B7D978D3360D}" type="slidenum">
              <a:rPr lang="en-US" altLang="en-US" smtClean="0">
                <a:solidFill>
                  <a:srgbClr val="000000"/>
                </a:solidFill>
                <a:latin typeface="Calibri" panose="020F0502020204030204" pitchFamily="34" charset="0"/>
              </a:rPr>
              <a:pPr/>
              <a:t>21</a:t>
            </a:fld>
            <a:endParaRPr lang="en-US" alt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49839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ts val="0"/>
              </a:spcBef>
              <a:spcAft>
                <a:spcPts val="0"/>
              </a:spcAft>
              <a:defRPr/>
            </a:pPr>
            <a:r>
              <a:rPr lang="en-US" dirty="0">
                <a:solidFill>
                  <a:prstClr val="black"/>
                </a:solidFill>
                <a:ea typeface="MS PGothic" charset="0"/>
                <a:cs typeface="+mn-cs"/>
              </a:rPr>
              <a:t>This slide outlines the learning objectives of the module. </a:t>
            </a:r>
          </a:p>
          <a:p>
            <a:pPr>
              <a:defRPr/>
            </a:pPr>
            <a:endParaRPr lang="en-US" altLang="en-US" dirty="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63CA74C-9A5C-4422-BC47-49BA3335413B}" type="slidenum">
              <a:rPr lang="en-US" altLang="en-US" smtClean="0">
                <a:solidFill>
                  <a:prstClr val="black"/>
                </a:solidFill>
                <a:latin typeface="Calibri" panose="020F0502020204030204" pitchFamily="34" charset="0"/>
              </a:rPr>
              <a:pPr/>
              <a:t>3</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395743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ts val="0"/>
              </a:spcBef>
              <a:spcAft>
                <a:spcPts val="0"/>
              </a:spcAft>
              <a:defRPr/>
            </a:pPr>
            <a:r>
              <a:rPr lang="en-US" dirty="0">
                <a:solidFill>
                  <a:prstClr val="black"/>
                </a:solidFill>
                <a:ea typeface="MS PGothic" charset="0"/>
                <a:cs typeface="+mn-cs"/>
              </a:rPr>
              <a:t>The purpose of this slide is to facilitate an activity to get students thinking about the concept of culture. The purpose of this activity is to get students to think broadly about culture. Begin by having them reflect silently and write down notes on a piece of paper. Alternately, they can work in small groups. </a:t>
            </a:r>
          </a:p>
          <a:p>
            <a:pPr defTabSz="914400" eaLnBrk="1" fontAlgn="auto" hangingPunct="1">
              <a:spcBef>
                <a:spcPts val="0"/>
              </a:spcBef>
              <a:spcAft>
                <a:spcPts val="0"/>
              </a:spcAft>
              <a:defRPr/>
            </a:pPr>
            <a:endParaRPr lang="en-US" dirty="0">
              <a:solidFill>
                <a:prstClr val="black"/>
              </a:solidFill>
              <a:ea typeface="MS PGothic" charset="0"/>
              <a:cs typeface="+mn-cs"/>
            </a:endParaRPr>
          </a:p>
          <a:p>
            <a:pPr defTabSz="914400" eaLnBrk="1" fontAlgn="auto" hangingPunct="1">
              <a:spcBef>
                <a:spcPts val="0"/>
              </a:spcBef>
              <a:spcAft>
                <a:spcPts val="0"/>
              </a:spcAft>
              <a:defRPr/>
            </a:pPr>
            <a:r>
              <a:rPr lang="en-US" b="1" dirty="0">
                <a:solidFill>
                  <a:prstClr val="black"/>
                </a:solidFill>
                <a:ea typeface="MS PGothic" charset="0"/>
                <a:cs typeface="+mn-cs"/>
              </a:rPr>
              <a:t>(Click): </a:t>
            </a:r>
            <a:r>
              <a:rPr lang="en-US" dirty="0">
                <a:solidFill>
                  <a:prstClr val="black"/>
                </a:solidFill>
                <a:ea typeface="MS PGothic" charset="0"/>
                <a:cs typeface="+mn-cs"/>
              </a:rPr>
              <a:t>Imagine this country through the eyes of a foreign tourist. </a:t>
            </a:r>
          </a:p>
          <a:p>
            <a:pPr defTabSz="914400" eaLnBrk="1" fontAlgn="auto" hangingPunct="1">
              <a:spcBef>
                <a:spcPts val="0"/>
              </a:spcBef>
              <a:spcAft>
                <a:spcPts val="0"/>
              </a:spcAft>
              <a:defRPr/>
            </a:pPr>
            <a:r>
              <a:rPr lang="en-US" b="1" dirty="0">
                <a:solidFill>
                  <a:prstClr val="black"/>
                </a:solidFill>
                <a:ea typeface="MS PGothic" charset="0"/>
                <a:cs typeface="+mn-cs"/>
              </a:rPr>
              <a:t>(Click): </a:t>
            </a:r>
            <a:r>
              <a:rPr lang="en-US" dirty="0">
                <a:solidFill>
                  <a:prstClr val="black"/>
                </a:solidFill>
                <a:ea typeface="MS PGothic" charset="0"/>
                <a:cs typeface="+mn-cs"/>
              </a:rPr>
              <a:t>What might they notice in this city that would be different from where they live? </a:t>
            </a:r>
          </a:p>
          <a:p>
            <a:pPr defTabSz="914400" eaLnBrk="1" fontAlgn="auto" hangingPunct="1">
              <a:spcBef>
                <a:spcPts val="0"/>
              </a:spcBef>
              <a:spcAft>
                <a:spcPts val="0"/>
              </a:spcAft>
              <a:defRPr/>
            </a:pPr>
            <a:endParaRPr lang="en-US" dirty="0">
              <a:solidFill>
                <a:prstClr val="black"/>
              </a:solidFill>
              <a:ea typeface="MS PGothic" charset="0"/>
              <a:cs typeface="+mn-cs"/>
            </a:endParaRPr>
          </a:p>
          <a:p>
            <a:pPr defTabSz="914400" eaLnBrk="1" fontAlgn="auto" hangingPunct="1">
              <a:spcBef>
                <a:spcPts val="0"/>
              </a:spcBef>
              <a:spcAft>
                <a:spcPts val="0"/>
              </a:spcAft>
              <a:defRPr/>
            </a:pPr>
            <a:r>
              <a:rPr lang="en-US" dirty="0">
                <a:solidFill>
                  <a:prstClr val="black"/>
                </a:solidFill>
                <a:ea typeface="MS PGothic" charset="0"/>
                <a:cs typeface="+mn-cs"/>
              </a:rPr>
              <a:t>Discussion should then shift to the larger class so that students can share their ideas. Student ideas might include:</a:t>
            </a:r>
          </a:p>
          <a:p>
            <a:pPr defTabSz="914400" eaLnBrk="1" fontAlgn="auto" hangingPunct="1">
              <a:spcBef>
                <a:spcPts val="0"/>
              </a:spcBef>
              <a:spcAft>
                <a:spcPts val="0"/>
              </a:spcAft>
              <a:defRPr/>
            </a:pPr>
            <a:endParaRPr lang="en-US" dirty="0">
              <a:solidFill>
                <a:prstClr val="black"/>
              </a:solidFill>
              <a:ea typeface="MS PGothic" charset="0"/>
              <a:cs typeface="+mn-cs"/>
            </a:endParaRPr>
          </a:p>
          <a:p>
            <a:pPr defTabSz="914400" eaLnBrk="1" fontAlgn="auto" hangingPunct="1">
              <a:spcBef>
                <a:spcPts val="0"/>
              </a:spcBef>
              <a:spcAft>
                <a:spcPts val="0"/>
              </a:spcAft>
              <a:defRPr/>
            </a:pPr>
            <a:r>
              <a:rPr lang="en-US" b="1" dirty="0">
                <a:solidFill>
                  <a:prstClr val="black"/>
                </a:solidFill>
                <a:ea typeface="MS PGothic" charset="0"/>
                <a:cs typeface="+mn-cs"/>
              </a:rPr>
              <a:t>-- Physical objects </a:t>
            </a:r>
            <a:r>
              <a:rPr lang="en-US" dirty="0">
                <a:solidFill>
                  <a:prstClr val="black"/>
                </a:solidFill>
                <a:ea typeface="MS PGothic" charset="0"/>
                <a:cs typeface="+mn-cs"/>
              </a:rPr>
              <a:t>(</a:t>
            </a:r>
            <a:r>
              <a:rPr lang="en-US" dirty="0" err="1">
                <a:solidFill>
                  <a:prstClr val="black"/>
                </a:solidFill>
                <a:ea typeface="MS PGothic" charset="0"/>
                <a:cs typeface="+mn-cs"/>
              </a:rPr>
              <a:t>eg</a:t>
            </a:r>
            <a:r>
              <a:rPr lang="en-US" dirty="0">
                <a:solidFill>
                  <a:prstClr val="black"/>
                </a:solidFill>
                <a:ea typeface="MS PGothic" charset="0"/>
                <a:cs typeface="+mn-cs"/>
              </a:rPr>
              <a:t>. money, architecture, flags, climate, plants)</a:t>
            </a:r>
          </a:p>
          <a:p>
            <a:pPr defTabSz="914400" eaLnBrk="1" fontAlgn="auto" hangingPunct="1">
              <a:spcBef>
                <a:spcPts val="0"/>
              </a:spcBef>
              <a:spcAft>
                <a:spcPts val="0"/>
              </a:spcAft>
              <a:defRPr/>
            </a:pPr>
            <a:r>
              <a:rPr lang="en-US" dirty="0">
                <a:solidFill>
                  <a:prstClr val="black"/>
                </a:solidFill>
                <a:ea typeface="MS PGothic" charset="0"/>
                <a:cs typeface="+mn-cs"/>
              </a:rPr>
              <a:t>-- </a:t>
            </a:r>
            <a:r>
              <a:rPr lang="en-US" b="1" dirty="0">
                <a:solidFill>
                  <a:prstClr val="black"/>
                </a:solidFill>
                <a:ea typeface="MS PGothic" charset="0"/>
                <a:cs typeface="+mn-cs"/>
              </a:rPr>
              <a:t>Visible</a:t>
            </a:r>
            <a:r>
              <a:rPr lang="en-US" dirty="0">
                <a:solidFill>
                  <a:prstClr val="black"/>
                </a:solidFill>
                <a:ea typeface="MS PGothic" charset="0"/>
                <a:cs typeface="+mn-cs"/>
              </a:rPr>
              <a:t> </a:t>
            </a:r>
            <a:r>
              <a:rPr lang="en-US" b="1" dirty="0">
                <a:solidFill>
                  <a:prstClr val="black"/>
                </a:solidFill>
                <a:ea typeface="MS PGothic" charset="0"/>
                <a:cs typeface="+mn-cs"/>
              </a:rPr>
              <a:t>social differences </a:t>
            </a:r>
            <a:r>
              <a:rPr lang="en-US" dirty="0">
                <a:solidFill>
                  <a:prstClr val="black"/>
                </a:solidFill>
                <a:ea typeface="MS PGothic" charset="0"/>
                <a:cs typeface="+mn-cs"/>
              </a:rPr>
              <a:t>(</a:t>
            </a:r>
            <a:r>
              <a:rPr lang="en-US" dirty="0" err="1">
                <a:solidFill>
                  <a:prstClr val="black"/>
                </a:solidFill>
                <a:ea typeface="MS PGothic" charset="0"/>
                <a:cs typeface="+mn-cs"/>
              </a:rPr>
              <a:t>eg</a:t>
            </a:r>
            <a:r>
              <a:rPr lang="en-US" dirty="0">
                <a:solidFill>
                  <a:prstClr val="black"/>
                </a:solidFill>
                <a:ea typeface="MS PGothic" charset="0"/>
                <a:cs typeface="+mn-cs"/>
              </a:rPr>
              <a:t>. dress, cuisine, religion, language)</a:t>
            </a:r>
          </a:p>
          <a:p>
            <a:pPr defTabSz="914400" eaLnBrk="1" fontAlgn="auto" hangingPunct="1">
              <a:spcBef>
                <a:spcPts val="0"/>
              </a:spcBef>
              <a:spcAft>
                <a:spcPts val="0"/>
              </a:spcAft>
              <a:defRPr/>
            </a:pPr>
            <a:r>
              <a:rPr lang="en-US" dirty="0">
                <a:solidFill>
                  <a:prstClr val="black"/>
                </a:solidFill>
                <a:ea typeface="MS PGothic" charset="0"/>
                <a:cs typeface="+mn-cs"/>
              </a:rPr>
              <a:t>-- </a:t>
            </a:r>
            <a:r>
              <a:rPr lang="en-US" b="1" dirty="0">
                <a:solidFill>
                  <a:prstClr val="black"/>
                </a:solidFill>
                <a:ea typeface="MS PGothic" charset="0"/>
                <a:cs typeface="+mn-cs"/>
              </a:rPr>
              <a:t>Norms</a:t>
            </a:r>
            <a:r>
              <a:rPr lang="en-US" dirty="0">
                <a:solidFill>
                  <a:prstClr val="black"/>
                </a:solidFill>
                <a:ea typeface="MS PGothic" charset="0"/>
                <a:cs typeface="+mn-cs"/>
              </a:rPr>
              <a:t> (</a:t>
            </a:r>
            <a:r>
              <a:rPr lang="en-US" dirty="0" err="1">
                <a:solidFill>
                  <a:prstClr val="black"/>
                </a:solidFill>
                <a:ea typeface="MS PGothic" charset="0"/>
                <a:cs typeface="+mn-cs"/>
              </a:rPr>
              <a:t>eg</a:t>
            </a:r>
            <a:r>
              <a:rPr lang="en-US" dirty="0">
                <a:solidFill>
                  <a:prstClr val="black"/>
                </a:solidFill>
                <a:ea typeface="MS PGothic" charset="0"/>
                <a:cs typeface="+mn-cs"/>
              </a:rPr>
              <a:t>. etiquette, common greetings, driving habits)</a:t>
            </a:r>
          </a:p>
          <a:p>
            <a:pPr defTabSz="914400" eaLnBrk="1" fontAlgn="auto" hangingPunct="1">
              <a:spcBef>
                <a:spcPts val="0"/>
              </a:spcBef>
              <a:spcAft>
                <a:spcPts val="0"/>
              </a:spcAft>
              <a:defRPr/>
            </a:pPr>
            <a:r>
              <a:rPr lang="en-US" dirty="0">
                <a:solidFill>
                  <a:prstClr val="black"/>
                </a:solidFill>
                <a:ea typeface="MS PGothic" charset="0"/>
                <a:cs typeface="+mn-cs"/>
              </a:rPr>
              <a:t>-- </a:t>
            </a:r>
            <a:r>
              <a:rPr lang="en-US" b="1" dirty="0">
                <a:solidFill>
                  <a:prstClr val="black"/>
                </a:solidFill>
                <a:ea typeface="MS PGothic" charset="0"/>
                <a:cs typeface="+mn-cs"/>
              </a:rPr>
              <a:t>Other</a:t>
            </a:r>
          </a:p>
          <a:p>
            <a:pPr defTabSz="914400" eaLnBrk="1" fontAlgn="auto" hangingPunct="1">
              <a:spcBef>
                <a:spcPts val="0"/>
              </a:spcBef>
              <a:spcAft>
                <a:spcPts val="0"/>
              </a:spcAft>
              <a:defRPr/>
            </a:pPr>
            <a:endParaRPr lang="en-US" b="1" dirty="0">
              <a:solidFill>
                <a:prstClr val="black"/>
              </a:solidFill>
              <a:ea typeface="MS PGothic" charset="0"/>
              <a:cs typeface="+mn-cs"/>
            </a:endParaRPr>
          </a:p>
          <a:p>
            <a:pPr defTabSz="914400" eaLnBrk="1" fontAlgn="auto" hangingPunct="1">
              <a:spcBef>
                <a:spcPts val="0"/>
              </a:spcBef>
              <a:spcAft>
                <a:spcPts val="0"/>
              </a:spcAft>
              <a:defRPr/>
            </a:pPr>
            <a:r>
              <a:rPr lang="en-US" b="1" dirty="0">
                <a:solidFill>
                  <a:prstClr val="black"/>
                </a:solidFill>
                <a:ea typeface="MS PGothic" charset="0"/>
                <a:cs typeface="+mn-cs"/>
              </a:rPr>
              <a:t>Note: </a:t>
            </a:r>
            <a:r>
              <a:rPr lang="en-US" dirty="0">
                <a:solidFill>
                  <a:prstClr val="black"/>
                </a:solidFill>
                <a:ea typeface="MS PGothic" charset="0"/>
                <a:cs typeface="+mn-cs"/>
              </a:rPr>
              <a:t>During the large class discussion try to highlight the wide range of ways that people think about culture. This is one of the main take-home messages from this unit: culture is more than physical artifacts; it is also psychological and affects our identity, feelings, and behavior. </a:t>
            </a:r>
          </a:p>
          <a:p>
            <a:pPr>
              <a:defRPr/>
            </a:pPr>
            <a:endParaRPr lang="en-US" altLang="en-US" dirty="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571CF1A-7FC9-4040-B144-C1F0C37BC952}" type="slidenum">
              <a:rPr lang="en-US" altLang="en-US" smtClean="0">
                <a:solidFill>
                  <a:prstClr val="black"/>
                </a:solidFill>
                <a:latin typeface="Calibri" panose="020F0502020204030204" pitchFamily="34" charset="0"/>
              </a:rPr>
              <a:pPr/>
              <a:t>4</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068455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The purpose of this slide is to provide students with an overview of the material that will be covered during the lecture.</a:t>
            </a:r>
          </a:p>
          <a:p>
            <a:endParaRPr lang="en-US" altLang="en-US" smtClean="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886D86A-8592-4954-B59A-59908FBE3D7A}" type="slidenum">
              <a:rPr lang="en-US" altLang="en-US" smtClean="0">
                <a:solidFill>
                  <a:prstClr val="black"/>
                </a:solidFill>
                <a:latin typeface="Calibri" panose="020F0502020204030204" pitchFamily="34" charset="0"/>
              </a:rPr>
              <a:pPr/>
              <a:t>5</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086908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ct val="0"/>
              </a:spcBef>
              <a:spcAft>
                <a:spcPts val="0"/>
              </a:spcAft>
              <a:defRPr/>
            </a:pPr>
            <a:r>
              <a:rPr lang="en-US" dirty="0">
                <a:solidFill>
                  <a:prstClr val="black"/>
                </a:solidFill>
                <a:ea typeface="MS PGothic" charset="0"/>
                <a:cs typeface="+mn-cs"/>
              </a:rPr>
              <a:t>In this slide the instructor can introduce two key pieces of vocabulary. To help students understand the definition of culture you may want to illustrate concepts such as “pattern” “shared meaning” and “passing from one generation to the next” with examples from the warm up activity. </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(Click): </a:t>
            </a:r>
            <a:r>
              <a:rPr lang="en-US" b="1" dirty="0">
                <a:solidFill>
                  <a:sysClr val="windowText" lastClr="000000"/>
                </a:solidFill>
              </a:rPr>
              <a:t>Culture:</a:t>
            </a:r>
            <a:r>
              <a:rPr lang="en-US" dirty="0">
                <a:solidFill>
                  <a:sysClr val="windowText" lastClr="000000"/>
                </a:solidFill>
              </a:rPr>
              <a:t> A pattern of shared meaning and behavior among a group of people that is passed from one generation to the next.</a:t>
            </a:r>
            <a:r>
              <a:rPr lang="en-US" b="1" dirty="0">
                <a:solidFill>
                  <a:sysClr val="windowText" lastClr="000000"/>
                </a:solidFill>
              </a:rPr>
              <a:t> </a:t>
            </a:r>
          </a:p>
          <a:p>
            <a:pPr defTabSz="914400" eaLnBrk="1" fontAlgn="auto" hangingPunct="1">
              <a:spcBef>
                <a:spcPct val="0"/>
              </a:spcBef>
              <a:spcAft>
                <a:spcPts val="0"/>
              </a:spcAft>
              <a:defRPr/>
            </a:pPr>
            <a:endParaRPr lang="en-US" b="1" dirty="0">
              <a:solidFill>
                <a:sysClr val="windowText" lastClr="000000"/>
              </a:solidFill>
            </a:endParaRPr>
          </a:p>
          <a:p>
            <a:pPr defTabSz="914400" eaLnBrk="1" fontAlgn="auto" hangingPunct="1">
              <a:spcBef>
                <a:spcPct val="0"/>
              </a:spcBef>
              <a:spcAft>
                <a:spcPts val="0"/>
              </a:spcAft>
              <a:defRPr/>
            </a:pPr>
            <a:r>
              <a:rPr lang="en-US" b="1" dirty="0">
                <a:solidFill>
                  <a:sysClr val="windowText" lastClr="000000"/>
                </a:solidFill>
              </a:rPr>
              <a:t>(Click): Cultural Intelligence</a:t>
            </a:r>
            <a:r>
              <a:rPr lang="en-US" dirty="0">
                <a:solidFill>
                  <a:sysClr val="windowText" lastClr="000000"/>
                </a:solidFill>
              </a:rPr>
              <a:t>: The ability and willingness to apply cultural awareness to practical uses.</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Discussion prompt</a:t>
            </a:r>
            <a:r>
              <a:rPr lang="en-US" dirty="0">
                <a:solidFill>
                  <a:prstClr val="black"/>
                </a:solidFill>
                <a:ea typeface="MS PGothic" charset="0"/>
                <a:cs typeface="+mn-cs"/>
              </a:rPr>
              <a:t>: Ask for examples of cultural intelligence. Possible answers might include: diplomacy between nations, helping immigrants assimilate into a new society, understanding the international news better, making friends who are culturally different. Consider asking for personal experiences. </a:t>
            </a:r>
          </a:p>
          <a:p>
            <a:pPr>
              <a:defRPr/>
            </a:pPr>
            <a:endParaRPr lang="en-US" altLang="en-US" dirty="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3F006F1-0856-4478-B83C-B0F24ED90729}" type="slidenum">
              <a:rPr lang="en-US" altLang="en-US" smtClean="0">
                <a:solidFill>
                  <a:prstClr val="black"/>
                </a:solidFill>
                <a:latin typeface="Calibri" panose="020F0502020204030204" pitchFamily="34" charset="0"/>
              </a:rPr>
              <a:pPr/>
              <a:t>6</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8833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ct val="0"/>
              </a:spcBef>
              <a:spcAft>
                <a:spcPts val="0"/>
              </a:spcAft>
              <a:defRPr/>
            </a:pPr>
            <a:r>
              <a:rPr lang="en-US" dirty="0">
                <a:solidFill>
                  <a:prstClr val="black"/>
                </a:solidFill>
                <a:ea typeface="MS PGothic" charset="0"/>
                <a:cs typeface="+mn-cs"/>
              </a:rPr>
              <a:t>Here, the instructor introduces the idea that culture is not a fixed script. Instead, it is variable. The 4 aspects of culture can highlight this point:</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(Click): Versatile</a:t>
            </a:r>
            <a:r>
              <a:rPr lang="en-US" dirty="0">
                <a:solidFill>
                  <a:prstClr val="black"/>
                </a:solidFill>
                <a:ea typeface="MS PGothic" charset="0"/>
                <a:cs typeface="+mn-cs"/>
              </a:rPr>
              <a:t>– Cultural identity is situational. This means that people’s sense of self is fluid, and shifts depending on the social context. A woman might identify as Canadian while traveling in China, as French speaking while traveling in France, and as Quebecois while traveling in Vancouver. </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(Click): Shared</a:t>
            </a:r>
            <a:r>
              <a:rPr lang="en-US" dirty="0">
                <a:solidFill>
                  <a:prstClr val="black"/>
                </a:solidFill>
                <a:ea typeface="MS PGothic" charset="0"/>
                <a:cs typeface="+mn-cs"/>
              </a:rPr>
              <a:t>— Culture is a concept that exists between people. It is a flexible system of guidelines about how to behave and understandings of how the world works. This means, to some extent, that each individual “owns” the culture of which he or she is a part and influences it.</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(Click): Cumulative</a:t>
            </a:r>
            <a:r>
              <a:rPr lang="en-US" dirty="0">
                <a:solidFill>
                  <a:prstClr val="black"/>
                </a:solidFill>
                <a:ea typeface="MS PGothic" charset="0"/>
                <a:cs typeface="+mn-cs"/>
              </a:rPr>
              <a:t>— Culture is “built” across generations. It incorporates past learning and understandings and develops these continually. </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(Click): Patterns</a:t>
            </a:r>
            <a:r>
              <a:rPr lang="en-US" dirty="0">
                <a:solidFill>
                  <a:prstClr val="black"/>
                </a:solidFill>
                <a:ea typeface="MS PGothic" charset="0"/>
                <a:cs typeface="+mn-cs"/>
              </a:rPr>
              <a:t>— Again, culture is not fixed. The rules are not hard and fast. Rather, they are guidelines and norms that are suggestive of how to think, feel and behave. </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b="1" dirty="0">
                <a:solidFill>
                  <a:prstClr val="black"/>
                </a:solidFill>
                <a:ea typeface="MS PGothic" charset="0"/>
                <a:cs typeface="+mn-cs"/>
              </a:rPr>
              <a:t>Discussion:</a:t>
            </a:r>
            <a:r>
              <a:rPr lang="en-US" dirty="0">
                <a:solidFill>
                  <a:prstClr val="black"/>
                </a:solidFill>
                <a:ea typeface="MS PGothic" charset="0"/>
                <a:cs typeface="+mn-cs"/>
              </a:rPr>
              <a:t> It is possible to make these abstract ideas come alive for students by facilitating a discussion “youth culture” or “student culture.” The goal here is to engage students in reflection around their own cultural identities, around their own norms, and how these norms change over time and across groups. You might consider using specific examples of norms such as the etiquette (wearing hats indoors, using mobile phones, the use of casual language with strangers, </a:t>
            </a:r>
            <a:r>
              <a:rPr lang="en-US" dirty="0" err="1">
                <a:solidFill>
                  <a:prstClr val="black"/>
                </a:solidFill>
                <a:ea typeface="MS PGothic" charset="0"/>
                <a:cs typeface="+mn-cs"/>
              </a:rPr>
              <a:t>etc</a:t>
            </a:r>
            <a:r>
              <a:rPr lang="en-US" dirty="0">
                <a:solidFill>
                  <a:prstClr val="black"/>
                </a:solidFill>
                <a:ea typeface="MS PGothic" charset="0"/>
                <a:cs typeface="+mn-cs"/>
              </a:rPr>
              <a:t>) or shared identity (how does a student at a particular high school, college, or university come to feel as sense of belonging there? What is does it mean to be a student there, as opposed to somewhere else? How does this process happen?).</a:t>
            </a:r>
          </a:p>
          <a:p>
            <a:pPr defTabSz="914400" eaLnBrk="1" fontAlgn="auto" hangingPunct="1">
              <a:spcBef>
                <a:spcPct val="0"/>
              </a:spcBef>
              <a:spcAft>
                <a:spcPts val="0"/>
              </a:spcAft>
              <a:defRPr/>
            </a:pPr>
            <a:endParaRPr lang="en-US" dirty="0">
              <a:solidFill>
                <a:prstClr val="black"/>
              </a:solidFill>
              <a:ea typeface="MS PGothic" charset="0"/>
              <a:cs typeface="+mn-cs"/>
            </a:endParaRPr>
          </a:p>
          <a:p>
            <a:pPr defTabSz="914400" eaLnBrk="1" fontAlgn="auto" hangingPunct="1">
              <a:spcBef>
                <a:spcPct val="0"/>
              </a:spcBef>
              <a:spcAft>
                <a:spcPts val="0"/>
              </a:spcAft>
              <a:defRPr/>
            </a:pPr>
            <a:r>
              <a:rPr lang="en-US" dirty="0">
                <a:solidFill>
                  <a:prstClr val="black"/>
                </a:solidFill>
                <a:ea typeface="MS PGothic" charset="0"/>
                <a:cs typeface="+mn-cs"/>
              </a:rPr>
              <a:t>Note about the photo: This photo depicts are ritual known as the </a:t>
            </a:r>
            <a:r>
              <a:rPr lang="en-US" dirty="0" err="1">
                <a:solidFill>
                  <a:prstClr val="black"/>
                </a:solidFill>
                <a:ea typeface="MS PGothic" charset="0"/>
                <a:cs typeface="+mn-cs"/>
              </a:rPr>
              <a:t>Theyyam</a:t>
            </a:r>
            <a:r>
              <a:rPr lang="en-US" dirty="0">
                <a:solidFill>
                  <a:prstClr val="black"/>
                </a:solidFill>
                <a:ea typeface="MS PGothic" charset="0"/>
                <a:cs typeface="+mn-cs"/>
              </a:rPr>
              <a:t>, for more information, please go to: https://en.wikipedia.org/wiki/Theyyam</a:t>
            </a:r>
          </a:p>
          <a:p>
            <a:pPr>
              <a:defRPr/>
            </a:pPr>
            <a:endParaRPr lang="en-US" altLang="en-US" dirty="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7016DA9-CFE6-4095-8438-5E975B482CAE}" type="slidenum">
              <a:rPr lang="en-US" altLang="en-US" smtClean="0">
                <a:solidFill>
                  <a:prstClr val="black"/>
                </a:solidFill>
                <a:latin typeface="Calibri" panose="020F0502020204030204" pitchFamily="34" charset="0"/>
              </a:rPr>
              <a:pPr/>
              <a:t>7</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940717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ts val="0"/>
              </a:spcBef>
              <a:spcAft>
                <a:spcPts val="0"/>
              </a:spcAft>
              <a:defRPr/>
            </a:pPr>
            <a:r>
              <a:rPr lang="en-US" dirty="0">
                <a:solidFill>
                  <a:prstClr val="black"/>
                </a:solidFill>
                <a:ea typeface="+mn-ea"/>
                <a:cs typeface="+mn-cs"/>
              </a:rPr>
              <a:t>Here, instructors can further explain the definition of culture by discussing 3 distinct ways by which culture is  commonly understood: as progressive, as a way of life, and as shared learning. </a:t>
            </a:r>
          </a:p>
          <a:p>
            <a:pPr defTabSz="914400" eaLnBrk="1" fontAlgn="auto" hangingPunct="1">
              <a:spcBef>
                <a:spcPts val="0"/>
              </a:spcBef>
              <a:spcAft>
                <a:spcPts val="0"/>
              </a:spcAft>
              <a:defRPr/>
            </a:pPr>
            <a:endParaRPr lang="en-US" dirty="0">
              <a:solidFill>
                <a:prstClr val="black"/>
              </a:solidFill>
              <a:ea typeface="+mn-ea"/>
              <a:cs typeface="+mn-cs"/>
            </a:endParaRPr>
          </a:p>
          <a:p>
            <a:pPr marL="228600" indent="-228600" defTabSz="914400" eaLnBrk="1" fontAlgn="auto" hangingPunct="1">
              <a:spcBef>
                <a:spcPts val="0"/>
              </a:spcBef>
              <a:spcAft>
                <a:spcPts val="0"/>
              </a:spcAft>
              <a:buFontTx/>
              <a:buAutoNum type="arabicPeriod"/>
              <a:defRPr/>
            </a:pPr>
            <a:r>
              <a:rPr lang="en-US" b="1" i="1" dirty="0">
                <a:solidFill>
                  <a:prstClr val="black"/>
                </a:solidFill>
                <a:ea typeface="+mn-ea"/>
                <a:cs typeface="+mn-cs"/>
              </a:rPr>
              <a:t>Progressive Cultivation</a:t>
            </a:r>
            <a:r>
              <a:rPr lang="en-US" b="1" dirty="0">
                <a:solidFill>
                  <a:prstClr val="black"/>
                </a:solidFill>
                <a:ea typeface="+mn-ea"/>
                <a:cs typeface="+mn-cs"/>
              </a:rPr>
              <a:t>: </a:t>
            </a:r>
            <a:r>
              <a:rPr lang="en-US" dirty="0">
                <a:solidFill>
                  <a:prstClr val="black"/>
                </a:solidFill>
                <a:ea typeface="+mn-ea"/>
                <a:cs typeface="+mn-cs"/>
              </a:rPr>
              <a:t>This is the idea of “high culture” and is a concept rooted in social class.  That culture is a peak product of civilized societies and an individual who is “cultured” is one who has cultivated musical or art skills or is formally educated. This view has led to prejudicial views against traditional and tribal societies.</a:t>
            </a:r>
          </a:p>
          <a:p>
            <a:pPr marL="228600" indent="-228600" defTabSz="914400" eaLnBrk="1" fontAlgn="auto" hangingPunct="1">
              <a:spcBef>
                <a:spcPts val="0"/>
              </a:spcBef>
              <a:spcAft>
                <a:spcPts val="0"/>
              </a:spcAft>
              <a:buFontTx/>
              <a:buAutoNum type="arabicPeriod"/>
              <a:defRPr/>
            </a:pPr>
            <a:r>
              <a:rPr lang="en-US" b="1" i="1" dirty="0">
                <a:solidFill>
                  <a:prstClr val="black"/>
                </a:solidFill>
                <a:ea typeface="+mn-ea"/>
                <a:cs typeface="+mn-cs"/>
              </a:rPr>
              <a:t>Way of Life</a:t>
            </a:r>
            <a:r>
              <a:rPr lang="en-US" b="1" dirty="0">
                <a:solidFill>
                  <a:prstClr val="black"/>
                </a:solidFill>
                <a:ea typeface="+mn-ea"/>
                <a:cs typeface="+mn-cs"/>
              </a:rPr>
              <a:t>: </a:t>
            </a:r>
            <a:r>
              <a:rPr lang="en-US" dirty="0">
                <a:solidFill>
                  <a:prstClr val="black"/>
                </a:solidFill>
                <a:ea typeface="+mn-ea"/>
                <a:cs typeface="+mn-cs"/>
              </a:rPr>
              <a:t>This common way of understanding culture preferences the most visible aspects of culture– food, dress, religion, architecture, etc. This is, perhaps, the way that your students are most likely to think of culture.</a:t>
            </a:r>
          </a:p>
          <a:p>
            <a:pPr marL="228600" indent="-228600" defTabSz="914400" eaLnBrk="1" fontAlgn="auto" hangingPunct="1">
              <a:spcBef>
                <a:spcPts val="0"/>
              </a:spcBef>
              <a:spcAft>
                <a:spcPts val="0"/>
              </a:spcAft>
              <a:buFontTx/>
              <a:buAutoNum type="arabicPeriod"/>
              <a:defRPr/>
            </a:pPr>
            <a:r>
              <a:rPr lang="en-US" b="1" i="1" dirty="0">
                <a:solidFill>
                  <a:prstClr val="black"/>
                </a:solidFill>
                <a:ea typeface="+mn-ea"/>
                <a:cs typeface="+mn-cs"/>
              </a:rPr>
              <a:t>Shared Learning</a:t>
            </a:r>
            <a:r>
              <a:rPr lang="en-US" b="1" dirty="0">
                <a:solidFill>
                  <a:prstClr val="black"/>
                </a:solidFill>
                <a:ea typeface="+mn-ea"/>
                <a:cs typeface="+mn-cs"/>
              </a:rPr>
              <a:t>: </a:t>
            </a:r>
            <a:r>
              <a:rPr lang="en-US" dirty="0">
                <a:solidFill>
                  <a:prstClr val="black"/>
                </a:solidFill>
                <a:ea typeface="+mn-ea"/>
                <a:cs typeface="+mn-cs"/>
              </a:rPr>
              <a:t>This is, perhaps, the least obvious and most psychological approach to thinking about culture. That culture is learned and that it includes many “invisible” concepts such as norms for feeling and expressing emotion, formal rules for language use, sense of identity, and values, among other things. </a:t>
            </a:r>
          </a:p>
          <a:p>
            <a:pPr>
              <a:defRPr/>
            </a:pPr>
            <a:endParaRPr lang="en-US" altLang="en-US" dirty="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0FEFAF6-16CE-47AE-888F-32A4176A34C0}" type="slidenum">
              <a:rPr lang="en-US" altLang="en-US" smtClean="0">
                <a:solidFill>
                  <a:prstClr val="black"/>
                </a:solidFill>
                <a:latin typeface="Calibri" panose="020F0502020204030204" pitchFamily="34" charset="0"/>
              </a:rPr>
              <a:pPr/>
              <a:t>8</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854207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fontAlgn="auto" hangingPunct="1">
              <a:spcBef>
                <a:spcPct val="0"/>
              </a:spcBef>
              <a:spcAft>
                <a:spcPts val="0"/>
              </a:spcAft>
              <a:defRPr/>
            </a:pPr>
            <a:r>
              <a:rPr lang="en-US" altLang="en-US" dirty="0">
                <a:solidFill>
                  <a:prstClr val="black"/>
                </a:solidFill>
                <a:ea typeface="+mn-ea"/>
                <a:cs typeface="+mn-cs"/>
              </a:rPr>
              <a:t>The purpose of this slide is to provide students with an overview of the material that will be covered during the lecture. </a:t>
            </a:r>
          </a:p>
          <a:p>
            <a:pPr>
              <a:defRPr/>
            </a:pPr>
            <a:endParaRPr lang="en-US" altLang="en-US" dirty="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3B54998-D482-4478-9A4F-BA68041691CC}" type="slidenum">
              <a:rPr lang="en-US" altLang="en-US" smtClean="0">
                <a:solidFill>
                  <a:prstClr val="black"/>
                </a:solidFill>
                <a:latin typeface="Calibri" panose="020F0502020204030204" pitchFamily="34" charset="0"/>
              </a:rPr>
              <a:pPr/>
              <a:t>9</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122957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C8389DA-C589-432D-B41F-A5F439FCBB46}"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D8FDC5-E056-493D-9281-1485ACF41001}" type="slidenum">
              <a:rPr lang="en-US" smtClean="0"/>
              <a:t>‹#›</a:t>
            </a:fld>
            <a:endParaRPr lang="en-US"/>
          </a:p>
        </p:txBody>
      </p:sp>
    </p:spTree>
    <p:extLst>
      <p:ext uri="{BB962C8B-B14F-4D97-AF65-F5344CB8AC3E}">
        <p14:creationId xmlns:p14="http://schemas.microsoft.com/office/powerpoint/2010/main" val="3450967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8389DA-C589-432D-B41F-A5F439FCBB46}"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D8FDC5-E056-493D-9281-1485ACF41001}" type="slidenum">
              <a:rPr lang="en-US" smtClean="0"/>
              <a:t>‹#›</a:t>
            </a:fld>
            <a:endParaRPr lang="en-US"/>
          </a:p>
        </p:txBody>
      </p:sp>
    </p:spTree>
    <p:extLst>
      <p:ext uri="{BB962C8B-B14F-4D97-AF65-F5344CB8AC3E}">
        <p14:creationId xmlns:p14="http://schemas.microsoft.com/office/powerpoint/2010/main" val="422904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8389DA-C589-432D-B41F-A5F439FCBB46}"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D8FDC5-E056-493D-9281-1485ACF41001}" type="slidenum">
              <a:rPr lang="en-US" smtClean="0"/>
              <a:t>‹#›</a:t>
            </a:fld>
            <a:endParaRPr lang="en-US"/>
          </a:p>
        </p:txBody>
      </p:sp>
    </p:spTree>
    <p:extLst>
      <p:ext uri="{BB962C8B-B14F-4D97-AF65-F5344CB8AC3E}">
        <p14:creationId xmlns:p14="http://schemas.microsoft.com/office/powerpoint/2010/main" val="1414896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0AC4DEB-BD29-4AE2-9121-DCA315B2E6FF}" type="datetime1">
              <a:rPr lang="en-US" altLang="en-US"/>
              <a:pPr>
                <a:defRPr/>
              </a:pPr>
              <a:t>8/30/2016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3EB141F-73FA-4CB1-AA30-41827FBA5E43}" type="slidenum">
              <a:rPr lang="en-US" altLang="en-US"/>
              <a:pPr>
                <a:defRPr/>
              </a:pPr>
              <a:t>‹#›</a:t>
            </a:fld>
            <a:endParaRPr lang="en-US" altLang="en-US"/>
          </a:p>
        </p:txBody>
      </p:sp>
    </p:spTree>
    <p:extLst>
      <p:ext uri="{BB962C8B-B14F-4D97-AF65-F5344CB8AC3E}">
        <p14:creationId xmlns:p14="http://schemas.microsoft.com/office/powerpoint/2010/main" val="2691532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E14A03D-E5DC-4EA9-A8E3-BFECFC374FB1}" type="datetime1">
              <a:rPr lang="en-US" altLang="en-US"/>
              <a:pPr>
                <a:defRPr/>
              </a:pPr>
              <a:t>8/30/2016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9D91E62-3E03-4FE0-80AF-CC323B04A4A7}" type="slidenum">
              <a:rPr lang="en-US" altLang="en-US"/>
              <a:pPr>
                <a:defRPr/>
              </a:pPr>
              <a:t>‹#›</a:t>
            </a:fld>
            <a:endParaRPr lang="en-US" altLang="en-US"/>
          </a:p>
        </p:txBody>
      </p:sp>
    </p:spTree>
    <p:extLst>
      <p:ext uri="{BB962C8B-B14F-4D97-AF65-F5344CB8AC3E}">
        <p14:creationId xmlns:p14="http://schemas.microsoft.com/office/powerpoint/2010/main" val="1592531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4C287D4-6B34-4763-BF95-A4767E5DFEA1}" type="datetime1">
              <a:rPr lang="en-US" altLang="en-US"/>
              <a:pPr>
                <a:defRPr/>
              </a:pPr>
              <a:t>8/30/2016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AB24E59-9152-4BC4-9760-D347C9703A85}" type="slidenum">
              <a:rPr lang="en-US" altLang="en-US"/>
              <a:pPr>
                <a:defRPr/>
              </a:pPr>
              <a:t>‹#›</a:t>
            </a:fld>
            <a:endParaRPr lang="en-US" altLang="en-US"/>
          </a:p>
        </p:txBody>
      </p:sp>
    </p:spTree>
    <p:extLst>
      <p:ext uri="{BB962C8B-B14F-4D97-AF65-F5344CB8AC3E}">
        <p14:creationId xmlns:p14="http://schemas.microsoft.com/office/powerpoint/2010/main" val="2911710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5DA78C62-2A1B-40F1-9B89-A5A413A7A737}" type="datetime1">
              <a:rPr lang="en-US" altLang="en-US"/>
              <a:pPr>
                <a:defRPr/>
              </a:pPr>
              <a:t>8/30/2016</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DF2EF66-7012-47CB-8148-A251C2D19D50}" type="slidenum">
              <a:rPr lang="en-US" altLang="en-US"/>
              <a:pPr>
                <a:defRPr/>
              </a:pPr>
              <a:t>‹#›</a:t>
            </a:fld>
            <a:endParaRPr lang="en-US" altLang="en-US"/>
          </a:p>
        </p:txBody>
      </p:sp>
    </p:spTree>
    <p:extLst>
      <p:ext uri="{BB962C8B-B14F-4D97-AF65-F5344CB8AC3E}">
        <p14:creationId xmlns:p14="http://schemas.microsoft.com/office/powerpoint/2010/main" val="1300526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9593295-B93E-414C-8994-4BDB33220A85}" type="datetime1">
              <a:rPr lang="en-US" altLang="en-US"/>
              <a:pPr>
                <a:defRPr/>
              </a:pPr>
              <a:t>8/30/2016</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E8C30C86-F93E-4D8F-AFF4-B9DBDCEEEE3D}" type="slidenum">
              <a:rPr lang="en-US" altLang="en-US"/>
              <a:pPr>
                <a:defRPr/>
              </a:pPr>
              <a:t>‹#›</a:t>
            </a:fld>
            <a:endParaRPr lang="en-US" altLang="en-US"/>
          </a:p>
        </p:txBody>
      </p:sp>
    </p:spTree>
    <p:extLst>
      <p:ext uri="{BB962C8B-B14F-4D97-AF65-F5344CB8AC3E}">
        <p14:creationId xmlns:p14="http://schemas.microsoft.com/office/powerpoint/2010/main" val="508517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3265F8F-AAA6-495C-9B0C-15AA064D93CB}" type="datetime1">
              <a:rPr lang="en-US" altLang="en-US"/>
              <a:pPr>
                <a:defRPr/>
              </a:pPr>
              <a:t>8/30/2016</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F482F2AC-65E5-4801-94E6-7301DF306465}" type="slidenum">
              <a:rPr lang="en-US" altLang="en-US"/>
              <a:pPr>
                <a:defRPr/>
              </a:pPr>
              <a:t>‹#›</a:t>
            </a:fld>
            <a:endParaRPr lang="en-US" altLang="en-US"/>
          </a:p>
        </p:txBody>
      </p:sp>
    </p:spTree>
    <p:extLst>
      <p:ext uri="{BB962C8B-B14F-4D97-AF65-F5344CB8AC3E}">
        <p14:creationId xmlns:p14="http://schemas.microsoft.com/office/powerpoint/2010/main" val="1180214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0E38620-4CED-4D29-8C14-6BB4FBBE72EC}" type="datetime1">
              <a:rPr lang="en-US" altLang="en-US"/>
              <a:pPr>
                <a:defRPr/>
              </a:pPr>
              <a:t>8/30/2016</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3F852D9D-140D-4F7D-B142-BD7FFE3EFC1D}" type="slidenum">
              <a:rPr lang="en-US" altLang="en-US"/>
              <a:pPr>
                <a:defRPr/>
              </a:pPr>
              <a:t>‹#›</a:t>
            </a:fld>
            <a:endParaRPr lang="en-US" altLang="en-US"/>
          </a:p>
        </p:txBody>
      </p:sp>
    </p:spTree>
    <p:extLst>
      <p:ext uri="{BB962C8B-B14F-4D97-AF65-F5344CB8AC3E}">
        <p14:creationId xmlns:p14="http://schemas.microsoft.com/office/powerpoint/2010/main" val="3628649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2334753-C549-4E5E-ADD7-9E0AE3F5A88D}" type="datetime1">
              <a:rPr lang="en-US" altLang="en-US"/>
              <a:pPr>
                <a:defRPr/>
              </a:pPr>
              <a:t>8/30/2016</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3D6830F-8563-4A57-9F23-371E6B7F58E5}" type="slidenum">
              <a:rPr lang="en-US" altLang="en-US"/>
              <a:pPr>
                <a:defRPr/>
              </a:pPr>
              <a:t>‹#›</a:t>
            </a:fld>
            <a:endParaRPr lang="en-US" altLang="en-US"/>
          </a:p>
        </p:txBody>
      </p:sp>
    </p:spTree>
    <p:extLst>
      <p:ext uri="{BB962C8B-B14F-4D97-AF65-F5344CB8AC3E}">
        <p14:creationId xmlns:p14="http://schemas.microsoft.com/office/powerpoint/2010/main" val="1728641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8389DA-C589-432D-B41F-A5F439FCBB46}"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D8FDC5-E056-493D-9281-1485ACF41001}" type="slidenum">
              <a:rPr lang="en-US" smtClean="0"/>
              <a:t>‹#›</a:t>
            </a:fld>
            <a:endParaRPr lang="en-US"/>
          </a:p>
        </p:txBody>
      </p:sp>
    </p:spTree>
    <p:extLst>
      <p:ext uri="{BB962C8B-B14F-4D97-AF65-F5344CB8AC3E}">
        <p14:creationId xmlns:p14="http://schemas.microsoft.com/office/powerpoint/2010/main" val="159274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101A13-F722-4E82-AFFE-AB86FCA7DBF2}" type="datetime1">
              <a:rPr lang="en-US" altLang="en-US"/>
              <a:pPr>
                <a:defRPr/>
              </a:pPr>
              <a:t>8/30/2016</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07F3C82-34E0-463F-90C4-01AE3E613C67}" type="slidenum">
              <a:rPr lang="en-US" altLang="en-US"/>
              <a:pPr>
                <a:defRPr/>
              </a:pPr>
              <a:t>‹#›</a:t>
            </a:fld>
            <a:endParaRPr lang="en-US" altLang="en-US"/>
          </a:p>
        </p:txBody>
      </p:sp>
    </p:spTree>
    <p:extLst>
      <p:ext uri="{BB962C8B-B14F-4D97-AF65-F5344CB8AC3E}">
        <p14:creationId xmlns:p14="http://schemas.microsoft.com/office/powerpoint/2010/main" val="41022461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8542AF8-8887-4D0A-9C99-C4247D20E5ED}" type="datetime1">
              <a:rPr lang="en-US" altLang="en-US"/>
              <a:pPr>
                <a:defRPr/>
              </a:pPr>
              <a:t>8/30/2016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7D61EB7-0E48-4F35-A55F-44CC394BD4BD}" type="slidenum">
              <a:rPr lang="en-US" altLang="en-US"/>
              <a:pPr>
                <a:defRPr/>
              </a:pPr>
              <a:t>‹#›</a:t>
            </a:fld>
            <a:endParaRPr lang="en-US" altLang="en-US"/>
          </a:p>
        </p:txBody>
      </p:sp>
    </p:spTree>
    <p:extLst>
      <p:ext uri="{BB962C8B-B14F-4D97-AF65-F5344CB8AC3E}">
        <p14:creationId xmlns:p14="http://schemas.microsoft.com/office/powerpoint/2010/main" val="1654247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7AF9E13-C428-43D3-81EE-A58DCE5610CB}" type="datetime1">
              <a:rPr lang="en-US" altLang="en-US"/>
              <a:pPr>
                <a:defRPr/>
              </a:pPr>
              <a:t>8/30/2016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F4D1EAC-575D-4CD3-B029-1E05CF30D2CA}" type="slidenum">
              <a:rPr lang="en-US" altLang="en-US"/>
              <a:pPr>
                <a:defRPr/>
              </a:pPr>
              <a:t>‹#›</a:t>
            </a:fld>
            <a:endParaRPr lang="en-US" altLang="en-US"/>
          </a:p>
        </p:txBody>
      </p:sp>
    </p:spTree>
    <p:extLst>
      <p:ext uri="{BB962C8B-B14F-4D97-AF65-F5344CB8AC3E}">
        <p14:creationId xmlns:p14="http://schemas.microsoft.com/office/powerpoint/2010/main" val="294213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8389DA-C589-432D-B41F-A5F439FCBB46}"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D8FDC5-E056-493D-9281-1485ACF41001}" type="slidenum">
              <a:rPr lang="en-US" smtClean="0"/>
              <a:t>‹#›</a:t>
            </a:fld>
            <a:endParaRPr lang="en-US"/>
          </a:p>
        </p:txBody>
      </p:sp>
    </p:spTree>
    <p:extLst>
      <p:ext uri="{BB962C8B-B14F-4D97-AF65-F5344CB8AC3E}">
        <p14:creationId xmlns:p14="http://schemas.microsoft.com/office/powerpoint/2010/main" val="2583961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C8389DA-C589-432D-B41F-A5F439FCBB46}" type="datetimeFigureOut">
              <a:rPr lang="en-US" smtClean="0"/>
              <a:t>8/30/2016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D8FDC5-E056-493D-9281-1485ACF41001}" type="slidenum">
              <a:rPr lang="en-US" smtClean="0"/>
              <a:t>‹#›</a:t>
            </a:fld>
            <a:endParaRPr lang="en-US"/>
          </a:p>
        </p:txBody>
      </p:sp>
    </p:spTree>
    <p:extLst>
      <p:ext uri="{BB962C8B-B14F-4D97-AF65-F5344CB8AC3E}">
        <p14:creationId xmlns:p14="http://schemas.microsoft.com/office/powerpoint/2010/main" val="285009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C8389DA-C589-432D-B41F-A5F439FCBB46}" type="datetimeFigureOut">
              <a:rPr lang="en-US" smtClean="0"/>
              <a:t>8/30/2016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D8FDC5-E056-493D-9281-1485ACF41001}" type="slidenum">
              <a:rPr lang="en-US" smtClean="0"/>
              <a:t>‹#›</a:t>
            </a:fld>
            <a:endParaRPr lang="en-US"/>
          </a:p>
        </p:txBody>
      </p:sp>
    </p:spTree>
    <p:extLst>
      <p:ext uri="{BB962C8B-B14F-4D97-AF65-F5344CB8AC3E}">
        <p14:creationId xmlns:p14="http://schemas.microsoft.com/office/powerpoint/2010/main" val="81793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C8389DA-C589-432D-B41F-A5F439FCBB46}" type="datetimeFigureOut">
              <a:rPr lang="en-US" smtClean="0"/>
              <a:t>8/30/2016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D8FDC5-E056-493D-9281-1485ACF41001}" type="slidenum">
              <a:rPr lang="en-US" smtClean="0"/>
              <a:t>‹#›</a:t>
            </a:fld>
            <a:endParaRPr lang="en-US"/>
          </a:p>
        </p:txBody>
      </p:sp>
    </p:spTree>
    <p:extLst>
      <p:ext uri="{BB962C8B-B14F-4D97-AF65-F5344CB8AC3E}">
        <p14:creationId xmlns:p14="http://schemas.microsoft.com/office/powerpoint/2010/main" val="2351550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8389DA-C589-432D-B41F-A5F439FCBB46}" type="datetimeFigureOut">
              <a:rPr lang="en-US" smtClean="0"/>
              <a:t>8/30/2016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D8FDC5-E056-493D-9281-1485ACF41001}" type="slidenum">
              <a:rPr lang="en-US" smtClean="0"/>
              <a:t>‹#›</a:t>
            </a:fld>
            <a:endParaRPr lang="en-US"/>
          </a:p>
        </p:txBody>
      </p:sp>
    </p:spTree>
    <p:extLst>
      <p:ext uri="{BB962C8B-B14F-4D97-AF65-F5344CB8AC3E}">
        <p14:creationId xmlns:p14="http://schemas.microsoft.com/office/powerpoint/2010/main" val="2347823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8389DA-C589-432D-B41F-A5F439FCBB46}" type="datetimeFigureOut">
              <a:rPr lang="en-US" smtClean="0"/>
              <a:t>8/30/2016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D8FDC5-E056-493D-9281-1485ACF41001}" type="slidenum">
              <a:rPr lang="en-US" smtClean="0"/>
              <a:t>‹#›</a:t>
            </a:fld>
            <a:endParaRPr lang="en-US"/>
          </a:p>
        </p:txBody>
      </p:sp>
    </p:spTree>
    <p:extLst>
      <p:ext uri="{BB962C8B-B14F-4D97-AF65-F5344CB8AC3E}">
        <p14:creationId xmlns:p14="http://schemas.microsoft.com/office/powerpoint/2010/main" val="2496517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8389DA-C589-432D-B41F-A5F439FCBB46}" type="datetimeFigureOut">
              <a:rPr lang="en-US" smtClean="0"/>
              <a:t>8/30/2016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D8FDC5-E056-493D-9281-1485ACF41001}" type="slidenum">
              <a:rPr lang="en-US" smtClean="0"/>
              <a:t>‹#›</a:t>
            </a:fld>
            <a:endParaRPr lang="en-US"/>
          </a:p>
        </p:txBody>
      </p:sp>
    </p:spTree>
    <p:extLst>
      <p:ext uri="{BB962C8B-B14F-4D97-AF65-F5344CB8AC3E}">
        <p14:creationId xmlns:p14="http://schemas.microsoft.com/office/powerpoint/2010/main" val="75120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389DA-C589-432D-B41F-A5F439FCBB46}" type="datetimeFigureOut">
              <a:rPr lang="en-US" smtClean="0"/>
              <a:t>8/30/2016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D8FDC5-E056-493D-9281-1485ACF41001}" type="slidenum">
              <a:rPr lang="en-US" smtClean="0"/>
              <a:t>‹#›</a:t>
            </a:fld>
            <a:endParaRPr lang="en-US"/>
          </a:p>
        </p:txBody>
      </p:sp>
    </p:spTree>
    <p:extLst>
      <p:ext uri="{BB962C8B-B14F-4D97-AF65-F5344CB8AC3E}">
        <p14:creationId xmlns:p14="http://schemas.microsoft.com/office/powerpoint/2010/main" val="4076851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defRPr>
            </a:lvl1pPr>
          </a:lstStyle>
          <a:p>
            <a:pPr defTabSz="457200" fontAlgn="base">
              <a:spcBef>
                <a:spcPct val="0"/>
              </a:spcBef>
              <a:spcAft>
                <a:spcPct val="0"/>
              </a:spcAft>
              <a:defRPr/>
            </a:pPr>
            <a:fld id="{C0E0B0F5-A5B7-47FD-8883-619FBD0715C2}" type="datetime1">
              <a:rPr lang="en-US" altLang="en-US">
                <a:ea typeface="MS PGothic" panose="020B0600070205080204" pitchFamily="34" charset="-128"/>
              </a:rPr>
              <a:pPr defTabSz="457200" fontAlgn="base">
                <a:spcBef>
                  <a:spcPct val="0"/>
                </a:spcBef>
                <a:spcAft>
                  <a:spcPct val="0"/>
                </a:spcAft>
                <a:defRPr/>
              </a:pPr>
              <a:t>8/30/2016</a:t>
            </a:fld>
            <a:endParaRPr lang="en-US" altLang="en-US">
              <a:ea typeface="MS PGothic" panose="020B0600070205080204" pitchFamily="34" charset="-128"/>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defTabSz="45720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defTabSz="457200" fontAlgn="base">
              <a:spcBef>
                <a:spcPct val="0"/>
              </a:spcBef>
              <a:spcAft>
                <a:spcPct val="0"/>
              </a:spcAft>
              <a:defRPr/>
            </a:pPr>
            <a:fld id="{88B33087-CCD9-4B40-853B-50A35613E7B0}" type="slidenum">
              <a:rPr lang="en-US" altLang="en-US">
                <a:ea typeface="MS PGothic" panose="020B0600070205080204" pitchFamily="34" charset="-128"/>
              </a:rPr>
              <a:pPr defTabSz="457200" fontAlgn="base">
                <a:spcBef>
                  <a:spcPct val="0"/>
                </a:spcBef>
                <a:spcAft>
                  <a:spcPct val="0"/>
                </a:spcAft>
                <a:defRPr/>
              </a:pPr>
              <a:t>‹#›</a:t>
            </a:fld>
            <a:endParaRPr lang="en-US" altLang="en-US">
              <a:ea typeface="MS PGothic" panose="020B0600070205080204" pitchFamily="34" charset="-128"/>
            </a:endParaRPr>
          </a:p>
        </p:txBody>
      </p:sp>
      <p:pic>
        <p:nvPicPr>
          <p:cNvPr id="1031" name="Picture 6"/>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285163" y="300038"/>
            <a:ext cx="4016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29439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itchFamily="34" charset="-128"/>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itchFamily="3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itchFamily="34" charset="-128"/>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itchFamily="34" charset="-128"/>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itchFamily="34" charset="-128"/>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233363"/>
            <a:ext cx="5257800"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1"/>
          <p:cNvSpPr txBox="1">
            <a:spLocks/>
          </p:cNvSpPr>
          <p:nvPr/>
        </p:nvSpPr>
        <p:spPr bwMode="auto">
          <a:xfrm>
            <a:off x="685800" y="3740150"/>
            <a:ext cx="77724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defTabSz="457200" fontAlgn="base">
              <a:spcBef>
                <a:spcPct val="0"/>
              </a:spcBef>
              <a:spcAft>
                <a:spcPct val="0"/>
              </a:spcAft>
              <a:buFontTx/>
              <a:buNone/>
            </a:pPr>
            <a:r>
              <a:rPr lang="en-US" altLang="en-US" sz="4400" b="1">
                <a:solidFill>
                  <a:prstClr val="black"/>
                </a:solidFill>
              </a:rPr>
              <a:t>Culture</a:t>
            </a:r>
          </a:p>
        </p:txBody>
      </p:sp>
      <p:sp>
        <p:nvSpPr>
          <p:cNvPr id="3076" name="Subtitle 2"/>
          <p:cNvSpPr txBox="1">
            <a:spLocks/>
          </p:cNvSpPr>
          <p:nvPr/>
        </p:nvSpPr>
        <p:spPr bwMode="auto">
          <a:xfrm>
            <a:off x="1485900" y="45466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Aft>
                <a:spcPct val="0"/>
              </a:spcAft>
              <a:buFont typeface="Arial" panose="020B0604020202020204" pitchFamily="34" charset="0"/>
              <a:buNone/>
            </a:pPr>
            <a:r>
              <a:rPr lang="en-US" altLang="en-US">
                <a:solidFill>
                  <a:srgbClr val="898989"/>
                </a:solidFill>
              </a:rPr>
              <a:t>[Professor Name]</a:t>
            </a:r>
          </a:p>
          <a:p>
            <a:pPr algn="ctr" fontAlgn="base">
              <a:spcAft>
                <a:spcPct val="0"/>
              </a:spcAft>
              <a:buFont typeface="Arial" panose="020B0604020202020204" pitchFamily="34" charset="0"/>
              <a:buNone/>
            </a:pPr>
            <a:r>
              <a:rPr lang="en-US" altLang="en-US">
                <a:solidFill>
                  <a:srgbClr val="898989"/>
                </a:solidFill>
              </a:rPr>
              <a:t>[Class and Section Number]</a:t>
            </a:r>
          </a:p>
        </p:txBody>
      </p:sp>
      <p:pic>
        <p:nvPicPr>
          <p:cNvPr id="307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86238" y="6084888"/>
            <a:ext cx="12287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62884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prstClr val="black"/>
                </a:solidFill>
              </a:rPr>
              <a:t>Studying Culture</a:t>
            </a:r>
          </a:p>
        </p:txBody>
      </p:sp>
      <p:pic>
        <p:nvPicPr>
          <p:cNvPr id="21507" name="Picture 2" descr="robert kolkat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417638"/>
            <a:ext cx="4905375" cy="36877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508" name="Content Placeholder 5"/>
          <p:cNvSpPr txBox="1">
            <a:spLocks/>
          </p:cNvSpPr>
          <p:nvPr/>
        </p:nvSpPr>
        <p:spPr bwMode="auto">
          <a:xfrm>
            <a:off x="2119313" y="5376863"/>
            <a:ext cx="4905375"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Aft>
                <a:spcPct val="0"/>
              </a:spcAft>
              <a:buFont typeface="Arial" panose="020B0604020202020204" pitchFamily="34" charset="0"/>
              <a:buNone/>
            </a:pPr>
            <a:r>
              <a:rPr lang="en-US" altLang="en-US" sz="2800" b="1">
                <a:solidFill>
                  <a:prstClr val="black"/>
                </a:solidFill>
              </a:rPr>
              <a:t>Culture is a topic of research</a:t>
            </a:r>
          </a:p>
        </p:txBody>
      </p:sp>
    </p:spTree>
    <p:extLst>
      <p:ext uri="{BB962C8B-B14F-4D97-AF65-F5344CB8AC3E}">
        <p14:creationId xmlns:p14="http://schemas.microsoft.com/office/powerpoint/2010/main" val="133440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prstClr val="black"/>
                </a:solidFill>
              </a:rPr>
              <a:t>Studying Culture</a:t>
            </a:r>
          </a:p>
        </p:txBody>
      </p:sp>
      <p:pic>
        <p:nvPicPr>
          <p:cNvPr id="235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7315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Content Placeholder 5"/>
          <p:cNvSpPr txBox="1">
            <a:spLocks/>
          </p:cNvSpPr>
          <p:nvPr/>
        </p:nvSpPr>
        <p:spPr bwMode="auto">
          <a:xfrm>
            <a:off x="838200" y="5126038"/>
            <a:ext cx="73152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Aft>
                <a:spcPct val="0"/>
              </a:spcAft>
              <a:buFont typeface="Arial" panose="020B0604020202020204" pitchFamily="34" charset="0"/>
              <a:buNone/>
            </a:pPr>
            <a:r>
              <a:rPr lang="en-US" altLang="en-US" sz="2800" b="1">
                <a:solidFill>
                  <a:prstClr val="black"/>
                </a:solidFill>
              </a:rPr>
              <a:t>Cultural versus Cross-cultural Psychology</a:t>
            </a:r>
          </a:p>
        </p:txBody>
      </p:sp>
    </p:spTree>
    <p:extLst>
      <p:ext uri="{BB962C8B-B14F-4D97-AF65-F5344CB8AC3E}">
        <p14:creationId xmlns:p14="http://schemas.microsoft.com/office/powerpoint/2010/main" val="533718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prstClr val="black"/>
                </a:solidFill>
              </a:rPr>
              <a:t>Overview</a:t>
            </a:r>
          </a:p>
        </p:txBody>
      </p:sp>
      <p:sp>
        <p:nvSpPr>
          <p:cNvPr id="3" name="Content Placeholder 2"/>
          <p:cNvSpPr txBox="1">
            <a:spLocks/>
          </p:cNvSpPr>
          <p:nvPr/>
        </p:nvSpPr>
        <p:spPr>
          <a:xfrm>
            <a:off x="457200" y="1600200"/>
            <a:ext cx="822960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lumMod val="75000"/>
                  </a:sysClr>
                </a:solidFill>
              </a:rPr>
              <a:t>What is Culture?</a:t>
            </a:r>
          </a:p>
          <a:p>
            <a:pPr lvl="1">
              <a:buFont typeface="Arial" pitchFamily="34" charset="0"/>
              <a:buChar char="•"/>
              <a:defRPr/>
            </a:pPr>
            <a:r>
              <a:rPr lang="en-US" dirty="0">
                <a:solidFill>
                  <a:sysClr val="window" lastClr="FFFFFF">
                    <a:lumMod val="75000"/>
                  </a:sysClr>
                </a:solidFill>
              </a:rPr>
              <a:t>Definitions</a:t>
            </a:r>
          </a:p>
          <a:p>
            <a:pPr lvl="1">
              <a:buFont typeface="Arial" pitchFamily="34" charset="0"/>
              <a:buChar char="•"/>
              <a:defRPr/>
            </a:pPr>
            <a:r>
              <a:rPr lang="en-US" dirty="0">
                <a:solidFill>
                  <a:sysClr val="window" lastClr="FFFFFF">
                    <a:lumMod val="75000"/>
                  </a:sysClr>
                </a:solidFill>
              </a:rPr>
              <a:t>Aspects</a:t>
            </a:r>
          </a:p>
          <a:p>
            <a:pPr>
              <a:defRPr/>
            </a:pPr>
            <a:r>
              <a:rPr lang="en-US" dirty="0">
                <a:solidFill>
                  <a:sysClr val="window" lastClr="FFFFFF">
                    <a:lumMod val="75000"/>
                  </a:sysClr>
                </a:solidFill>
              </a:rPr>
              <a:t>Studying Culture</a:t>
            </a:r>
          </a:p>
          <a:p>
            <a:pPr>
              <a:defRPr/>
            </a:pPr>
            <a:r>
              <a:rPr lang="en-US" b="1" dirty="0">
                <a:solidFill>
                  <a:sysClr val="windowText" lastClr="000000"/>
                </a:solidFill>
              </a:rPr>
              <a:t>The Self and Culture</a:t>
            </a:r>
          </a:p>
          <a:p>
            <a:pPr>
              <a:defRPr/>
            </a:pPr>
            <a:r>
              <a:rPr lang="en-US" dirty="0">
                <a:solidFill>
                  <a:sysClr val="window" lastClr="FFFFFF">
                    <a:lumMod val="75000"/>
                  </a:sysClr>
                </a:solidFill>
              </a:rPr>
              <a:t>Culture is Learned</a:t>
            </a:r>
          </a:p>
          <a:p>
            <a:pPr>
              <a:defRPr/>
            </a:pPr>
            <a:r>
              <a:rPr lang="en-US" dirty="0">
                <a:solidFill>
                  <a:sysClr val="window" lastClr="FFFFFF">
                    <a:lumMod val="75000"/>
                  </a:sysClr>
                </a:solidFill>
              </a:rPr>
              <a:t>Cultural Relativism</a:t>
            </a:r>
          </a:p>
          <a:p>
            <a:pPr marL="0" indent="0">
              <a:buFont typeface="Arial" pitchFamily="34" charset="0"/>
              <a:buNone/>
              <a:defRPr/>
            </a:pPr>
            <a:endParaRPr lang="en-US" dirty="0">
              <a:solidFill>
                <a:sysClr val="windowText" lastClr="000000"/>
              </a:solidFill>
            </a:endParaRPr>
          </a:p>
        </p:txBody>
      </p:sp>
    </p:spTree>
    <p:extLst>
      <p:ext uri="{BB962C8B-B14F-4D97-AF65-F5344CB8AC3E}">
        <p14:creationId xmlns:p14="http://schemas.microsoft.com/office/powerpoint/2010/main" val="3500102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srgbClr val="000000"/>
                </a:solidFill>
              </a:rPr>
              <a:t>The Self and Culture</a:t>
            </a:r>
          </a:p>
        </p:txBody>
      </p:sp>
      <p:graphicFrame>
        <p:nvGraphicFramePr>
          <p:cNvPr id="3" name="Content Placeholder 6"/>
          <p:cNvGraphicFramePr>
            <a:graphicFrameLocks/>
          </p:cNvGraphicFramePr>
          <p:nvPr/>
        </p:nvGraphicFramePr>
        <p:xfrm>
          <a:off x="838200" y="1752600"/>
          <a:ext cx="7848600" cy="4267200"/>
        </p:xfrm>
        <a:graphic>
          <a:graphicData uri="http://schemas.openxmlformats.org/drawingml/2006/table">
            <a:tbl>
              <a:tblPr firstRow="1" bandRow="1"/>
              <a:tblGrid>
                <a:gridCol w="3924300">
                  <a:extLst>
                    <a:ext uri="{9D8B030D-6E8A-4147-A177-3AD203B41FA5}"/>
                  </a:extLst>
                </a:gridCol>
                <a:gridCol w="3924300">
                  <a:extLst>
                    <a:ext uri="{9D8B030D-6E8A-4147-A177-3AD203B41FA5}"/>
                  </a:extLst>
                </a:gridCol>
              </a:tblGrid>
              <a:tr h="8534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r>
                        <a:rPr lang="en-US" dirty="0"/>
                        <a:t>           INDIVDIUALISM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r>
                        <a:rPr lang="en-US" dirty="0"/>
                        <a:t>                 COLLECTIVISM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extLst>
              </a:tr>
              <a:tr h="8534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1" dirty="0"/>
                        <a:t>  The self is unique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1" dirty="0"/>
                        <a:t> The self is part of a group</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extLst>
              </a:tr>
              <a:tr h="8534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1" dirty="0"/>
                        <a:t>   The self is relatively stable across  </a:t>
                      </a:r>
                    </a:p>
                    <a:p>
                      <a:r>
                        <a:rPr lang="en-US" b="1" dirty="0"/>
                        <a:t>    situations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1" dirty="0"/>
                        <a:t>  The self is relatively fluid across</a:t>
                      </a:r>
                    </a:p>
                    <a:p>
                      <a:r>
                        <a:rPr lang="en-US" b="1" dirty="0"/>
                        <a:t>    situations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extLst>
              </a:tr>
              <a:tr h="8534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1" dirty="0"/>
                        <a:t>  Personal goals</a:t>
                      </a:r>
                      <a:r>
                        <a:rPr lang="en-US" b="1" baseline="0" dirty="0"/>
                        <a:t> and the opportunity to</a:t>
                      </a:r>
                    </a:p>
                    <a:p>
                      <a:r>
                        <a:rPr lang="en-US" b="1" baseline="0" dirty="0"/>
                        <a:t>    express one’s self are important </a:t>
                      </a:r>
                      <a:endParaRPr lang="en-US"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1" dirty="0"/>
                        <a:t>  Personal duties and group well-being</a:t>
                      </a:r>
                    </a:p>
                    <a:p>
                      <a:r>
                        <a:rPr lang="en-US" b="1" dirty="0"/>
                        <a:t>    are important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extLst>
              </a:tr>
              <a:tr h="8534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1" dirty="0"/>
                        <a:t>USA, Canada, Germany</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b="1" dirty="0"/>
                        <a:t>Japan, Korea, Taiwan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extLst>
              </a:tr>
            </a:tbl>
          </a:graphicData>
        </a:graphic>
      </p:graphicFrame>
    </p:spTree>
    <p:extLst>
      <p:ext uri="{BB962C8B-B14F-4D97-AF65-F5344CB8AC3E}">
        <p14:creationId xmlns:p14="http://schemas.microsoft.com/office/powerpoint/2010/main" val="3456573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srgbClr val="000000"/>
                </a:solidFill>
              </a:rPr>
              <a:t>The Self and Culture</a:t>
            </a:r>
          </a:p>
        </p:txBody>
      </p:sp>
      <p:graphicFrame>
        <p:nvGraphicFramePr>
          <p:cNvPr id="3" name="Content Placeholder 6"/>
          <p:cNvGraphicFramePr>
            <a:graphicFrameLocks/>
          </p:cNvGraphicFramePr>
          <p:nvPr/>
        </p:nvGraphicFramePr>
        <p:xfrm>
          <a:off x="457200" y="1600200"/>
          <a:ext cx="8229600" cy="2895600"/>
        </p:xfrm>
        <a:graphic>
          <a:graphicData uri="http://schemas.openxmlformats.org/drawingml/2006/table">
            <a:tbl>
              <a:tblPr firstRow="1" bandRow="1"/>
              <a:tblGrid>
                <a:gridCol w="4114800">
                  <a:extLst>
                    <a:ext uri="{9D8B030D-6E8A-4147-A177-3AD203B41FA5}"/>
                  </a:extLst>
                </a:gridCol>
                <a:gridCol w="4114800">
                  <a:extLst>
                    <a:ext uri="{9D8B030D-6E8A-4147-A177-3AD203B41FA5}"/>
                  </a:extLst>
                </a:gridCol>
              </a:tblGrid>
              <a:tr h="96520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r>
                        <a:rPr lang="en-US" sz="2400" dirty="0"/>
                        <a:t>Independent Self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r>
                        <a:rPr lang="en-US" sz="2400" dirty="0"/>
                        <a:t>Interdependent Self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extLst>
              </a:tr>
              <a:tr h="965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dirty="0"/>
                        <a:t>Trait</a:t>
                      </a:r>
                      <a:r>
                        <a:rPr lang="en-US" sz="2400" baseline="0" dirty="0"/>
                        <a:t> focused</a:t>
                      </a:r>
                      <a:endParaRPr lang="en-US" sz="2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dirty="0"/>
                        <a:t>Relationship</a:t>
                      </a:r>
                      <a:r>
                        <a:rPr lang="en-US" sz="2400" baseline="0" dirty="0"/>
                        <a:t> focused</a:t>
                      </a:r>
                      <a:endParaRPr lang="en-US" sz="24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extLst>
              </a:tr>
              <a:tr h="965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dirty="0"/>
                        <a:t>Traits guide decisions and behavior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400" dirty="0"/>
                        <a:t>Situations guide decisions and behavior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extLst>
              </a:tr>
            </a:tbl>
          </a:graphicData>
        </a:graphic>
      </p:graphicFrame>
    </p:spTree>
    <p:extLst>
      <p:ext uri="{BB962C8B-B14F-4D97-AF65-F5344CB8AC3E}">
        <p14:creationId xmlns:p14="http://schemas.microsoft.com/office/powerpoint/2010/main" val="72085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srgbClr val="00B0F0"/>
                </a:solidFill>
              </a:rPr>
              <a:t>The Self and Culture</a:t>
            </a:r>
          </a:p>
        </p:txBody>
      </p:sp>
      <p:sp>
        <p:nvSpPr>
          <p:cNvPr id="31747" name="Content Placeholder 2"/>
          <p:cNvSpPr txBox="1">
            <a:spLocks/>
          </p:cNvSpPr>
          <p:nvPr/>
        </p:nvSpPr>
        <p:spPr bwMode="auto">
          <a:xfrm>
            <a:off x="304800" y="1417638"/>
            <a:ext cx="3962400"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fontAlgn="base">
              <a:spcAft>
                <a:spcPct val="0"/>
              </a:spcAft>
              <a:buFont typeface="Arial" panose="020B0604020202020204" pitchFamily="34" charset="0"/>
              <a:buNone/>
            </a:pPr>
            <a:r>
              <a:rPr lang="en-US" altLang="en-US" sz="2800">
                <a:solidFill>
                  <a:srgbClr val="000000"/>
                </a:solidFill>
              </a:rPr>
              <a:t>The compliments I most frequently receive from others……</a:t>
            </a:r>
          </a:p>
          <a:p>
            <a:pPr fontAlgn="base">
              <a:spcAft>
                <a:spcPct val="0"/>
              </a:spcAft>
              <a:buFont typeface="Arial" panose="020B0604020202020204" pitchFamily="34" charset="0"/>
              <a:buNone/>
            </a:pPr>
            <a:endParaRPr lang="en-US" altLang="en-US" sz="2800">
              <a:solidFill>
                <a:srgbClr val="000000"/>
              </a:solidFill>
            </a:endParaRPr>
          </a:p>
          <a:p>
            <a:pPr fontAlgn="base">
              <a:spcAft>
                <a:spcPct val="0"/>
              </a:spcAft>
              <a:buFont typeface="Arial" panose="020B0604020202020204" pitchFamily="34" charset="0"/>
              <a:buNone/>
            </a:pPr>
            <a:endParaRPr lang="en-US" altLang="en-US" sz="2800">
              <a:solidFill>
                <a:srgbClr val="000000"/>
              </a:solidFill>
            </a:endParaRPr>
          </a:p>
        </p:txBody>
      </p:sp>
      <p:pic>
        <p:nvPicPr>
          <p:cNvPr id="31748"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925" y="1577975"/>
            <a:ext cx="3544888"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8697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prstClr val="black"/>
                </a:solidFill>
              </a:rPr>
              <a:t>Overview</a:t>
            </a:r>
          </a:p>
        </p:txBody>
      </p:sp>
      <p:sp>
        <p:nvSpPr>
          <p:cNvPr id="3" name="Content Placeholder 2"/>
          <p:cNvSpPr txBox="1">
            <a:spLocks/>
          </p:cNvSpPr>
          <p:nvPr/>
        </p:nvSpPr>
        <p:spPr>
          <a:xfrm>
            <a:off x="457200" y="1600200"/>
            <a:ext cx="822960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lumMod val="75000"/>
                  </a:sysClr>
                </a:solidFill>
              </a:rPr>
              <a:t>What is Culture?</a:t>
            </a:r>
          </a:p>
          <a:p>
            <a:pPr lvl="1">
              <a:buFont typeface="Arial" pitchFamily="34" charset="0"/>
              <a:buChar char="•"/>
              <a:defRPr/>
            </a:pPr>
            <a:r>
              <a:rPr lang="en-US" dirty="0">
                <a:solidFill>
                  <a:sysClr val="window" lastClr="FFFFFF">
                    <a:lumMod val="75000"/>
                  </a:sysClr>
                </a:solidFill>
              </a:rPr>
              <a:t>Definitions</a:t>
            </a:r>
          </a:p>
          <a:p>
            <a:pPr lvl="1">
              <a:buFont typeface="Arial" pitchFamily="34" charset="0"/>
              <a:buChar char="•"/>
              <a:defRPr/>
            </a:pPr>
            <a:r>
              <a:rPr lang="en-US" dirty="0">
                <a:solidFill>
                  <a:sysClr val="window" lastClr="FFFFFF">
                    <a:lumMod val="75000"/>
                  </a:sysClr>
                </a:solidFill>
              </a:rPr>
              <a:t>Aspects</a:t>
            </a:r>
          </a:p>
          <a:p>
            <a:pPr>
              <a:defRPr/>
            </a:pPr>
            <a:r>
              <a:rPr lang="en-US" dirty="0">
                <a:solidFill>
                  <a:sysClr val="window" lastClr="FFFFFF">
                    <a:lumMod val="75000"/>
                  </a:sysClr>
                </a:solidFill>
              </a:rPr>
              <a:t>Studying Culture</a:t>
            </a:r>
          </a:p>
          <a:p>
            <a:pPr>
              <a:defRPr/>
            </a:pPr>
            <a:r>
              <a:rPr lang="en-US" dirty="0">
                <a:solidFill>
                  <a:sysClr val="window" lastClr="FFFFFF">
                    <a:lumMod val="75000"/>
                  </a:sysClr>
                </a:solidFill>
              </a:rPr>
              <a:t>The Self and Culture</a:t>
            </a:r>
          </a:p>
          <a:p>
            <a:pPr>
              <a:defRPr/>
            </a:pPr>
            <a:r>
              <a:rPr lang="en-US" b="1" dirty="0">
                <a:solidFill>
                  <a:sysClr val="windowText" lastClr="000000"/>
                </a:solidFill>
              </a:rPr>
              <a:t>Culture is Learned</a:t>
            </a:r>
          </a:p>
          <a:p>
            <a:pPr>
              <a:defRPr/>
            </a:pPr>
            <a:r>
              <a:rPr lang="en-US" dirty="0">
                <a:solidFill>
                  <a:sysClr val="window" lastClr="FFFFFF">
                    <a:lumMod val="75000"/>
                  </a:sysClr>
                </a:solidFill>
              </a:rPr>
              <a:t>Cultural Relativism</a:t>
            </a:r>
          </a:p>
          <a:p>
            <a:pPr marL="0" indent="0">
              <a:buFont typeface="Arial" pitchFamily="34" charset="0"/>
              <a:buNone/>
              <a:defRPr/>
            </a:pPr>
            <a:endParaRPr lang="en-US" dirty="0">
              <a:solidFill>
                <a:sysClr val="windowText" lastClr="000000"/>
              </a:solidFill>
            </a:endParaRPr>
          </a:p>
        </p:txBody>
      </p:sp>
    </p:spTree>
    <p:extLst>
      <p:ext uri="{BB962C8B-B14F-4D97-AF65-F5344CB8AC3E}">
        <p14:creationId xmlns:p14="http://schemas.microsoft.com/office/powerpoint/2010/main" val="22367320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srgbClr val="000000"/>
                </a:solidFill>
              </a:rPr>
              <a:t>Culture is Learned</a:t>
            </a:r>
          </a:p>
        </p:txBody>
      </p:sp>
      <p:sp>
        <p:nvSpPr>
          <p:cNvPr id="35843" name="Content Placeholder 4"/>
          <p:cNvSpPr txBox="1">
            <a:spLocks/>
          </p:cNvSpPr>
          <p:nvPr/>
        </p:nvSpPr>
        <p:spPr bwMode="auto">
          <a:xfrm>
            <a:off x="3330575" y="4651375"/>
            <a:ext cx="24828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fontAlgn="base">
              <a:spcAft>
                <a:spcPct val="0"/>
              </a:spcAft>
              <a:buFont typeface="Wingdings" panose="05000000000000000000" pitchFamily="2" charset="2"/>
              <a:buChar char="§"/>
            </a:pPr>
            <a:r>
              <a:rPr lang="en-US" altLang="en-US" sz="2400" b="1">
                <a:solidFill>
                  <a:srgbClr val="000000"/>
                </a:solidFill>
              </a:rPr>
              <a:t>Identity</a:t>
            </a:r>
          </a:p>
          <a:p>
            <a:pPr fontAlgn="base">
              <a:spcAft>
                <a:spcPct val="0"/>
              </a:spcAft>
              <a:buFont typeface="Wingdings" panose="05000000000000000000" pitchFamily="2" charset="2"/>
              <a:buChar char="§"/>
            </a:pPr>
            <a:r>
              <a:rPr lang="en-US" altLang="en-US" sz="2400" b="1">
                <a:solidFill>
                  <a:srgbClr val="000000"/>
                </a:solidFill>
              </a:rPr>
              <a:t>Emotions</a:t>
            </a:r>
          </a:p>
          <a:p>
            <a:pPr fontAlgn="base">
              <a:spcAft>
                <a:spcPct val="0"/>
              </a:spcAft>
              <a:buFont typeface="Wingdings" panose="05000000000000000000" pitchFamily="2" charset="2"/>
              <a:buChar char="§"/>
            </a:pPr>
            <a:r>
              <a:rPr lang="en-US" altLang="en-US" sz="2400" b="1">
                <a:solidFill>
                  <a:srgbClr val="000000"/>
                </a:solidFill>
              </a:rPr>
              <a:t>Etiquette</a:t>
            </a:r>
          </a:p>
          <a:p>
            <a:pPr fontAlgn="base">
              <a:spcAft>
                <a:spcPct val="0"/>
              </a:spcAft>
              <a:buFont typeface="Wingdings" panose="05000000000000000000" pitchFamily="2" charset="2"/>
              <a:buChar char="§"/>
            </a:pPr>
            <a:r>
              <a:rPr lang="en-US" altLang="en-US" sz="2400" b="1">
                <a:solidFill>
                  <a:srgbClr val="000000"/>
                </a:solidFill>
              </a:rPr>
              <a:t>Values/Morals</a:t>
            </a:r>
          </a:p>
          <a:p>
            <a:pPr fontAlgn="base">
              <a:spcAft>
                <a:spcPct val="0"/>
              </a:spcAft>
              <a:buFont typeface="Arial" panose="020B0604020202020204" pitchFamily="34" charset="0"/>
              <a:buNone/>
            </a:pPr>
            <a:endParaRPr lang="en-US" altLang="en-US" sz="2800">
              <a:solidFill>
                <a:srgbClr val="000000"/>
              </a:solidFill>
            </a:endParaRPr>
          </a:p>
        </p:txBody>
      </p:sp>
      <p:pic>
        <p:nvPicPr>
          <p:cNvPr id="3584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1400175"/>
            <a:ext cx="484505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2241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prstClr val="black"/>
                </a:solidFill>
              </a:rPr>
              <a:t>Overview</a:t>
            </a:r>
          </a:p>
        </p:txBody>
      </p:sp>
      <p:sp>
        <p:nvSpPr>
          <p:cNvPr id="3" name="Content Placeholder 2"/>
          <p:cNvSpPr txBox="1">
            <a:spLocks/>
          </p:cNvSpPr>
          <p:nvPr/>
        </p:nvSpPr>
        <p:spPr>
          <a:xfrm>
            <a:off x="457200" y="1600200"/>
            <a:ext cx="822960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lumMod val="75000"/>
                  </a:sysClr>
                </a:solidFill>
              </a:rPr>
              <a:t>What is culture?</a:t>
            </a:r>
          </a:p>
          <a:p>
            <a:pPr lvl="1">
              <a:buFont typeface="Arial" pitchFamily="34" charset="0"/>
              <a:buChar char="•"/>
              <a:defRPr/>
            </a:pPr>
            <a:r>
              <a:rPr lang="en-US" dirty="0">
                <a:solidFill>
                  <a:sysClr val="window" lastClr="FFFFFF">
                    <a:lumMod val="75000"/>
                  </a:sysClr>
                </a:solidFill>
              </a:rPr>
              <a:t>Definitions</a:t>
            </a:r>
          </a:p>
          <a:p>
            <a:pPr lvl="1">
              <a:buFont typeface="Arial" pitchFamily="34" charset="0"/>
              <a:buChar char="•"/>
              <a:defRPr/>
            </a:pPr>
            <a:r>
              <a:rPr lang="en-US" dirty="0">
                <a:solidFill>
                  <a:sysClr val="window" lastClr="FFFFFF">
                    <a:lumMod val="75000"/>
                  </a:sysClr>
                </a:solidFill>
              </a:rPr>
              <a:t>Aspects</a:t>
            </a:r>
          </a:p>
          <a:p>
            <a:pPr>
              <a:defRPr/>
            </a:pPr>
            <a:r>
              <a:rPr lang="en-US" dirty="0">
                <a:solidFill>
                  <a:sysClr val="window" lastClr="FFFFFF">
                    <a:lumMod val="75000"/>
                  </a:sysClr>
                </a:solidFill>
              </a:rPr>
              <a:t>Studying Culture</a:t>
            </a:r>
          </a:p>
          <a:p>
            <a:pPr>
              <a:defRPr/>
            </a:pPr>
            <a:r>
              <a:rPr lang="en-US" dirty="0">
                <a:solidFill>
                  <a:sysClr val="window" lastClr="FFFFFF">
                    <a:lumMod val="75000"/>
                  </a:sysClr>
                </a:solidFill>
              </a:rPr>
              <a:t>The Self and Culture</a:t>
            </a:r>
          </a:p>
          <a:p>
            <a:pPr>
              <a:defRPr/>
            </a:pPr>
            <a:r>
              <a:rPr lang="en-US" dirty="0">
                <a:solidFill>
                  <a:sysClr val="window" lastClr="FFFFFF">
                    <a:lumMod val="75000"/>
                  </a:sysClr>
                </a:solidFill>
              </a:rPr>
              <a:t>Culture is Learned</a:t>
            </a:r>
          </a:p>
          <a:p>
            <a:pPr>
              <a:defRPr/>
            </a:pPr>
            <a:r>
              <a:rPr lang="en-US" b="1" dirty="0">
                <a:solidFill>
                  <a:sysClr val="windowText" lastClr="000000"/>
                </a:solidFill>
              </a:rPr>
              <a:t>Cultural Relativism</a:t>
            </a:r>
          </a:p>
          <a:p>
            <a:pPr marL="0" indent="0">
              <a:buFont typeface="Arial" pitchFamily="34" charset="0"/>
              <a:buNone/>
              <a:defRPr/>
            </a:pPr>
            <a:endParaRPr lang="en-US" dirty="0">
              <a:solidFill>
                <a:sysClr val="windowText" lastClr="000000"/>
              </a:solidFill>
            </a:endParaRPr>
          </a:p>
        </p:txBody>
      </p:sp>
    </p:spTree>
    <p:extLst>
      <p:ext uri="{BB962C8B-B14F-4D97-AF65-F5344CB8AC3E}">
        <p14:creationId xmlns:p14="http://schemas.microsoft.com/office/powerpoint/2010/main" val="32344168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srgbClr val="000000"/>
                </a:solidFill>
              </a:rPr>
              <a:t>Cultural Relativism</a:t>
            </a:r>
          </a:p>
        </p:txBody>
      </p:sp>
      <p:pic>
        <p:nvPicPr>
          <p:cNvPr id="3993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524000"/>
            <a:ext cx="5715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9280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715962"/>
          </a:xfrm>
          <a:prstGeom prst="rect">
            <a:avLst/>
          </a:prstGeom>
        </p:spPr>
        <p:txBody>
          <a:bodyPr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b="1" u="sng">
                <a:solidFill>
                  <a:prstClr val="black"/>
                </a:solidFill>
                <a:ea typeface="MS PGothic" charset="0"/>
              </a:rPr>
              <a:t>Learning Objectives</a:t>
            </a:r>
            <a:endParaRPr lang="en-US" dirty="0">
              <a:solidFill>
                <a:prstClr val="black"/>
              </a:solidFill>
              <a:ea typeface="MS PGothic" charset="0"/>
            </a:endParaRPr>
          </a:p>
        </p:txBody>
      </p:sp>
      <p:sp>
        <p:nvSpPr>
          <p:cNvPr id="5123" name="Content Placeholder 2"/>
          <p:cNvSpPr txBox="1">
            <a:spLocks/>
          </p:cNvSpPr>
          <p:nvPr/>
        </p:nvSpPr>
        <p:spPr bwMode="auto">
          <a:xfrm>
            <a:off x="457200" y="1143000"/>
            <a:ext cx="82296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fontAlgn="base">
              <a:lnSpc>
                <a:spcPct val="130000"/>
              </a:lnSpc>
              <a:spcAft>
                <a:spcPct val="0"/>
              </a:spcAft>
              <a:buFont typeface="Arial" panose="020B0604020202020204" pitchFamily="34" charset="0"/>
              <a:buNone/>
            </a:pPr>
            <a:r>
              <a:rPr lang="en-GB" altLang="en-US">
                <a:solidFill>
                  <a:srgbClr val="000000"/>
                </a:solidFill>
              </a:rPr>
              <a:t>1. Appreciate culture as an evolutionary adaptation common to all humans.</a:t>
            </a:r>
            <a:endParaRPr lang="en-US" altLang="en-US">
              <a:solidFill>
                <a:srgbClr val="000000"/>
              </a:solidFill>
            </a:endParaRPr>
          </a:p>
          <a:p>
            <a:pPr fontAlgn="base">
              <a:lnSpc>
                <a:spcPct val="130000"/>
              </a:lnSpc>
              <a:spcAft>
                <a:spcPct val="0"/>
              </a:spcAft>
              <a:buFont typeface="Arial" panose="020B0604020202020204" pitchFamily="34" charset="0"/>
              <a:buNone/>
            </a:pPr>
            <a:r>
              <a:rPr lang="en-GB" altLang="en-US">
                <a:solidFill>
                  <a:srgbClr val="000000"/>
                </a:solidFill>
              </a:rPr>
              <a:t>2. Understand cultural processes as variable patterns rather than as fixed scripts.</a:t>
            </a:r>
            <a:endParaRPr lang="en-US" altLang="en-US">
              <a:solidFill>
                <a:srgbClr val="000000"/>
              </a:solidFill>
            </a:endParaRPr>
          </a:p>
          <a:p>
            <a:pPr fontAlgn="base">
              <a:lnSpc>
                <a:spcPct val="130000"/>
              </a:lnSpc>
              <a:spcAft>
                <a:spcPct val="0"/>
              </a:spcAft>
              <a:buFont typeface="Arial" panose="020B0604020202020204" pitchFamily="34" charset="0"/>
              <a:buNone/>
            </a:pPr>
            <a:r>
              <a:rPr lang="en-GB" altLang="en-US">
                <a:solidFill>
                  <a:srgbClr val="000000"/>
                </a:solidFill>
              </a:rPr>
              <a:t>3. Understand the difference between cultural and cross-cultural research methods.</a:t>
            </a:r>
            <a:endParaRPr lang="en-US" altLang="en-US">
              <a:solidFill>
                <a:srgbClr val="000000"/>
              </a:solidFill>
            </a:endParaRPr>
          </a:p>
        </p:txBody>
      </p:sp>
    </p:spTree>
    <p:extLst>
      <p:ext uri="{BB962C8B-B14F-4D97-AF65-F5344CB8AC3E}">
        <p14:creationId xmlns:p14="http://schemas.microsoft.com/office/powerpoint/2010/main" val="372067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txBox="1">
            <a:spLocks/>
          </p:cNvSpPr>
          <p:nvPr/>
        </p:nvSpPr>
        <p:spPr bwMode="auto">
          <a:xfrm>
            <a:off x="6858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srgbClr val="00B0F0"/>
                </a:solidFill>
              </a:rPr>
              <a:t>CAT: One-Minute Paper</a:t>
            </a:r>
          </a:p>
        </p:txBody>
      </p:sp>
      <p:pic>
        <p:nvPicPr>
          <p:cNvPr id="4198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0175"/>
            <a:ext cx="15732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Content Placeholder 7"/>
          <p:cNvSpPr txBox="1">
            <a:spLocks/>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fontAlgn="base">
              <a:spcAft>
                <a:spcPct val="0"/>
              </a:spcAft>
            </a:pPr>
            <a:endParaRPr lang="en-US" altLang="en-US" b="1">
              <a:solidFill>
                <a:srgbClr val="00B0F0"/>
              </a:solidFill>
            </a:endParaRPr>
          </a:p>
          <a:p>
            <a:pPr fontAlgn="base">
              <a:spcAft>
                <a:spcPct val="0"/>
              </a:spcAft>
              <a:buFont typeface="Wingdings" panose="05000000000000000000" pitchFamily="2" charset="2"/>
              <a:buChar char="§"/>
            </a:pPr>
            <a:r>
              <a:rPr lang="en-US" altLang="en-US" b="1">
                <a:solidFill>
                  <a:srgbClr val="000000"/>
                </a:solidFill>
              </a:rPr>
              <a:t>What was the most important thing you learned during this class? </a:t>
            </a:r>
          </a:p>
          <a:p>
            <a:pPr fontAlgn="base">
              <a:spcAft>
                <a:spcPct val="0"/>
              </a:spcAft>
              <a:buFont typeface="Wingdings" panose="05000000000000000000" pitchFamily="2" charset="2"/>
              <a:buChar char="§"/>
            </a:pPr>
            <a:r>
              <a:rPr lang="en-US" altLang="en-US" b="1">
                <a:solidFill>
                  <a:srgbClr val="000000"/>
                </a:solidFill>
              </a:rPr>
              <a:t>What will you do with this information? How will it affect your life? </a:t>
            </a:r>
            <a:endParaRPr lang="en-US" altLang="en-US">
              <a:solidFill>
                <a:srgbClr val="000000"/>
              </a:solidFill>
            </a:endParaRPr>
          </a:p>
          <a:p>
            <a:pPr fontAlgn="base">
              <a:spcAft>
                <a:spcPct val="0"/>
              </a:spcAft>
              <a:buFont typeface="Wingdings" panose="05000000000000000000" pitchFamily="2" charset="2"/>
              <a:buChar char="§"/>
            </a:pPr>
            <a:r>
              <a:rPr lang="en-US" altLang="en-US" b="1">
                <a:solidFill>
                  <a:srgbClr val="000000"/>
                </a:solidFill>
              </a:rPr>
              <a:t>What important question remains unanswered? </a:t>
            </a:r>
            <a:endParaRPr lang="en-US" altLang="en-US">
              <a:solidFill>
                <a:srgbClr val="000000"/>
              </a:solidFill>
            </a:endParaRPr>
          </a:p>
        </p:txBody>
      </p:sp>
    </p:spTree>
    <p:extLst>
      <p:ext uri="{BB962C8B-B14F-4D97-AF65-F5344CB8AC3E}">
        <p14:creationId xmlns:p14="http://schemas.microsoft.com/office/powerpoint/2010/main" val="422656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en-US" sz="2100" b="1" u="sng" smtClean="0"/>
              <a:t>Photo Attribution</a:t>
            </a:r>
          </a:p>
        </p:txBody>
      </p:sp>
      <p:graphicFrame>
        <p:nvGraphicFramePr>
          <p:cNvPr id="4" name="Content Placeholder 2"/>
          <p:cNvGraphicFramePr>
            <a:graphicFrameLocks noGrp="1"/>
          </p:cNvGraphicFramePr>
          <p:nvPr>
            <p:ph idx="1"/>
          </p:nvPr>
        </p:nvGraphicFramePr>
        <p:xfrm>
          <a:off x="1485900" y="1809750"/>
          <a:ext cx="6172200" cy="3022600"/>
        </p:xfrm>
        <a:graphic>
          <a:graphicData uri="http://schemas.openxmlformats.org/drawingml/2006/table">
            <a:tbl>
              <a:tblPr/>
              <a:tblGrid>
                <a:gridCol w="508912">
                  <a:extLst>
                    <a:ext uri="{9D8B030D-6E8A-4147-A177-3AD203B41FA5}"/>
                  </a:extLst>
                </a:gridCol>
                <a:gridCol w="5663288">
                  <a:extLst>
                    <a:ext uri="{9D8B030D-6E8A-4147-A177-3AD203B41FA5}"/>
                  </a:extLst>
                </a:gridCol>
              </a:tblGrid>
              <a:tr h="325954">
                <a:tc>
                  <a:txBody>
                    <a:bodyPr/>
                    <a:lstStyle/>
                    <a:p>
                      <a:pPr algn="l" fontAlgn="b"/>
                      <a:r>
                        <a:rPr lang="en-US" sz="900" b="0" i="0" u="none" strike="noStrike" dirty="0">
                          <a:solidFill>
                            <a:schemeClr val="tx1"/>
                          </a:solidFill>
                          <a:effectLst/>
                          <a:latin typeface="Calibri"/>
                        </a:rPr>
                        <a:t>Slide 1</a:t>
                      </a:r>
                    </a:p>
                  </a:txBody>
                  <a:tcPr marL="3493" marR="3493" marT="3491" marB="0" anchor="b">
                    <a:lnL>
                      <a:noFill/>
                    </a:lnL>
                    <a:lnR>
                      <a:noFill/>
                    </a:lnR>
                    <a:lnT>
                      <a:noFill/>
                    </a:lnT>
                    <a:lnB>
                      <a:noFill/>
                    </a:lnB>
                  </a:tcPr>
                </a:tc>
                <a:tc>
                  <a:txBody>
                    <a:bodyPr/>
                    <a:lstStyle/>
                    <a:p>
                      <a:pPr algn="l" fontAlgn="b"/>
                      <a:r>
                        <a:rPr lang="en-US" sz="900" b="0" i="0" u="none" strike="noStrike" baseline="0" dirty="0">
                          <a:solidFill>
                            <a:schemeClr val="tx1"/>
                          </a:solidFill>
                          <a:effectLst/>
                          <a:latin typeface="+mn-lt"/>
                        </a:rPr>
                        <a:t>Photo Credit: 24-08-10 If I Only Could I'd Make A Deal With God Bethan Phillips </a:t>
                      </a:r>
                      <a:r>
                        <a:rPr lang="en-US" sz="900" b="0" i="0" u="none" strike="noStrike" baseline="0" dirty="0">
                          <a:solidFill>
                            <a:srgbClr val="00B050"/>
                          </a:solidFill>
                          <a:effectLst/>
                          <a:latin typeface="+mn-lt"/>
                        </a:rPr>
                        <a:t>https://www.flickr.com/photos/beth19/4923647610 https://creativecommons.org/licenses/by-nc-nd/2.0/</a:t>
                      </a:r>
                    </a:p>
                  </a:txBody>
                  <a:tcPr marL="3493" marR="3493" marT="3491" marB="0" anchor="b">
                    <a:lnL>
                      <a:noFill/>
                    </a:lnL>
                    <a:lnR>
                      <a:noFill/>
                    </a:lnR>
                    <a:lnT>
                      <a:noFill/>
                    </a:lnT>
                    <a:lnB>
                      <a:noFill/>
                    </a:lnB>
                  </a:tcPr>
                </a:tc>
                <a:extLst>
                  <a:ext uri="{0D108BD9-81ED-4DB2-BD59-A6C34878D82A}"/>
                </a:extLst>
              </a:tr>
              <a:tr h="325954">
                <a:tc>
                  <a:txBody>
                    <a:bodyPr/>
                    <a:lstStyle/>
                    <a:p>
                      <a:pPr algn="l" fontAlgn="b"/>
                      <a:r>
                        <a:rPr lang="en-US" sz="900" b="0" i="0" u="none" strike="noStrike" dirty="0">
                          <a:solidFill>
                            <a:schemeClr val="tx1"/>
                          </a:solidFill>
                          <a:effectLst/>
                          <a:latin typeface="Calibri"/>
                        </a:rPr>
                        <a:t>Slide 3</a:t>
                      </a:r>
                    </a:p>
                  </a:txBody>
                  <a:tcPr marL="3493" marR="3493" marT="3491"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a:t>
                      </a:r>
                      <a:r>
                        <a:rPr lang="en-US" sz="900" b="0" i="0" u="none" strike="noStrike" baseline="0" dirty="0">
                          <a:solidFill>
                            <a:schemeClr val="tx1"/>
                          </a:solidFill>
                          <a:effectLst/>
                          <a:latin typeface="+mn-lt"/>
                        </a:rPr>
                        <a:t> Credit: New York City Street Scenes - Two Japanese Women Tourists Outside Bergdorf Goodman Steven Pisano </a:t>
                      </a:r>
                      <a:r>
                        <a:rPr lang="en-US" sz="900" b="0" i="0" u="none" strike="noStrike" baseline="0" dirty="0">
                          <a:solidFill>
                            <a:srgbClr val="00B050"/>
                          </a:solidFill>
                          <a:effectLst/>
                          <a:latin typeface="+mn-lt"/>
                        </a:rPr>
                        <a:t>https://www.flickr.com/photos/45776673@N04/18664041884/ https://creativecommons.org/licenses/by/2.0/</a:t>
                      </a:r>
                      <a:endParaRPr lang="en-US" sz="900" b="0" i="0" u="none" strike="noStrike" dirty="0">
                        <a:solidFill>
                          <a:srgbClr val="00B050"/>
                        </a:solidFill>
                        <a:effectLst/>
                        <a:latin typeface="Calibri"/>
                      </a:endParaRPr>
                    </a:p>
                  </a:txBody>
                  <a:tcPr marL="3493" marR="3493" marT="3491" marB="0" anchor="b">
                    <a:lnL>
                      <a:noFill/>
                    </a:lnL>
                    <a:lnR>
                      <a:noFill/>
                    </a:lnR>
                    <a:lnT>
                      <a:noFill/>
                    </a:lnT>
                    <a:lnB>
                      <a:noFill/>
                    </a:lnB>
                  </a:tcPr>
                </a:tc>
                <a:extLst>
                  <a:ext uri="{0D108BD9-81ED-4DB2-BD59-A6C34878D82A}"/>
                </a:extLst>
              </a:tr>
              <a:tr h="414971">
                <a:tc>
                  <a:txBody>
                    <a:bodyPr/>
                    <a:lstStyle/>
                    <a:p>
                      <a:pPr algn="l" fontAlgn="b"/>
                      <a:r>
                        <a:rPr lang="en-US" sz="900" b="0" i="0" u="none" strike="noStrike" dirty="0">
                          <a:solidFill>
                            <a:schemeClr val="tx1"/>
                          </a:solidFill>
                          <a:effectLst/>
                          <a:latin typeface="Calibri"/>
                        </a:rPr>
                        <a:t>Slide 5</a:t>
                      </a:r>
                    </a:p>
                  </a:txBody>
                  <a:tcPr marL="3493" marR="3493" marT="3491"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Traditional Taiwanese Food M. </a:t>
                      </a:r>
                      <a:r>
                        <a:rPr lang="en-US" sz="900" b="0" i="0" u="none" strike="noStrike" dirty="0" err="1">
                          <a:solidFill>
                            <a:schemeClr val="tx1"/>
                          </a:solidFill>
                          <a:effectLst/>
                          <a:latin typeface="+mn-lt"/>
                        </a:rPr>
                        <a:t>Weitzel</a:t>
                      </a:r>
                      <a:r>
                        <a:rPr lang="en-US" sz="900" b="0" i="0" u="none" strike="noStrike" dirty="0">
                          <a:solidFill>
                            <a:schemeClr val="tx1"/>
                          </a:solidFill>
                          <a:effectLst/>
                          <a:latin typeface="+mn-lt"/>
                        </a:rPr>
                        <a:t> </a:t>
                      </a:r>
                      <a:r>
                        <a:rPr lang="en-US" sz="900" b="0" i="0" u="none" strike="noStrike" dirty="0">
                          <a:solidFill>
                            <a:srgbClr val="00B050"/>
                          </a:solidFill>
                          <a:effectLst/>
                          <a:latin typeface="+mn-lt"/>
                        </a:rPr>
                        <a:t>https://commons.wikimedia.org/wiki/File:Traditional_Taiwanese_Food.jpg#/media/File:Traditional_Taiwanese_Food.jpg https://creativecommons.org/licenses/by/2.5/</a:t>
                      </a:r>
                      <a:endParaRPr lang="en-US" sz="900" b="0" i="0" u="none" strike="noStrike" dirty="0">
                        <a:solidFill>
                          <a:srgbClr val="00B050"/>
                        </a:solidFill>
                        <a:effectLst/>
                        <a:latin typeface="Calibri"/>
                      </a:endParaRPr>
                    </a:p>
                  </a:txBody>
                  <a:tcPr marL="3493" marR="3493" marT="3491" marB="0" anchor="b">
                    <a:lnL>
                      <a:noFill/>
                    </a:lnL>
                    <a:lnR>
                      <a:noFill/>
                    </a:lnR>
                    <a:lnT>
                      <a:noFill/>
                    </a:lnT>
                    <a:lnB>
                      <a:noFill/>
                    </a:lnB>
                  </a:tcPr>
                </a:tc>
                <a:extLst>
                  <a:ext uri="{0D108BD9-81ED-4DB2-BD59-A6C34878D82A}"/>
                </a:extLst>
              </a:tr>
              <a:tr h="325954">
                <a:tc>
                  <a:txBody>
                    <a:bodyPr/>
                    <a:lstStyle/>
                    <a:p>
                      <a:pPr algn="l" fontAlgn="b"/>
                      <a:r>
                        <a:rPr lang="en-US" sz="900" b="0" i="0" u="none" strike="noStrike" dirty="0">
                          <a:solidFill>
                            <a:schemeClr val="tx1"/>
                          </a:solidFill>
                          <a:effectLst/>
                          <a:latin typeface="Calibri"/>
                        </a:rPr>
                        <a:t>Slide 6</a:t>
                      </a:r>
                    </a:p>
                  </a:txBody>
                  <a:tcPr marL="3493" marR="3493" marT="3491"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a:t>
                      </a:r>
                      <a:r>
                        <a:rPr lang="en-US" sz="900" b="0" i="0" u="none" strike="noStrike" baseline="0" dirty="0">
                          <a:solidFill>
                            <a:schemeClr val="tx1"/>
                          </a:solidFill>
                          <a:effectLst/>
                          <a:latin typeface="+mn-lt"/>
                        </a:rPr>
                        <a:t> Credit: </a:t>
                      </a:r>
                      <a:r>
                        <a:rPr lang="en-US" sz="900" b="0" i="0" u="none" strike="noStrike" dirty="0" err="1">
                          <a:solidFill>
                            <a:schemeClr val="tx1"/>
                          </a:solidFill>
                          <a:effectLst/>
                          <a:latin typeface="+mn-lt"/>
                        </a:rPr>
                        <a:t>Theyyam</a:t>
                      </a:r>
                      <a:r>
                        <a:rPr lang="en-US" sz="900" b="0" i="0" u="none" strike="noStrike" dirty="0">
                          <a:solidFill>
                            <a:schemeClr val="tx1"/>
                          </a:solidFill>
                          <a:effectLst/>
                          <a:latin typeface="+mn-lt"/>
                        </a:rPr>
                        <a:t>.. A Popular Form of Hindu Ritual Art in Kerala... –Reji </a:t>
                      </a:r>
                      <a:r>
                        <a:rPr lang="en-US" sz="900" b="0" i="0" u="none" strike="noStrike" dirty="0">
                          <a:solidFill>
                            <a:srgbClr val="00B050"/>
                          </a:solidFill>
                          <a:effectLst/>
                          <a:latin typeface="+mn-lt"/>
                        </a:rPr>
                        <a:t>https://www.flickr.com/photos/rejik/4710797751 https://creativecommons.org/licenses/by-nc-sa/2.0/</a:t>
                      </a:r>
                      <a:endParaRPr lang="en-US" sz="900" b="0" i="0" u="none" strike="noStrike" dirty="0">
                        <a:solidFill>
                          <a:srgbClr val="00B050"/>
                        </a:solidFill>
                        <a:effectLst/>
                        <a:latin typeface="Calibri"/>
                      </a:endParaRPr>
                    </a:p>
                  </a:txBody>
                  <a:tcPr marL="3493" marR="3493" marT="3491" marB="0" anchor="b">
                    <a:lnL>
                      <a:noFill/>
                    </a:lnL>
                    <a:lnR>
                      <a:noFill/>
                    </a:lnR>
                    <a:lnT>
                      <a:noFill/>
                    </a:lnT>
                    <a:lnB>
                      <a:noFill/>
                    </a:lnB>
                  </a:tcPr>
                </a:tc>
                <a:extLst>
                  <a:ext uri="{0D108BD9-81ED-4DB2-BD59-A6C34878D82A}"/>
                </a:extLst>
              </a:tr>
              <a:tr h="325954">
                <a:tc>
                  <a:txBody>
                    <a:bodyPr/>
                    <a:lstStyle/>
                    <a:p>
                      <a:pPr algn="l" fontAlgn="b"/>
                      <a:r>
                        <a:rPr lang="en-US" sz="900" b="0" i="0" u="none" strike="noStrike" dirty="0">
                          <a:solidFill>
                            <a:schemeClr val="tx1"/>
                          </a:solidFill>
                          <a:effectLst/>
                          <a:latin typeface="Calibri"/>
                        </a:rPr>
                        <a:t>Slide 9</a:t>
                      </a:r>
                    </a:p>
                  </a:txBody>
                  <a:tcPr marL="3493" marR="3493" marT="3491"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 Credit: </a:t>
                      </a:r>
                      <a:r>
                        <a:rPr lang="en-US" sz="900" b="0" i="0" u="none" strike="noStrike" dirty="0" smtClean="0">
                          <a:solidFill>
                            <a:schemeClr val="tx1"/>
                          </a:solidFill>
                          <a:effectLst/>
                          <a:latin typeface="Calibri"/>
                        </a:rPr>
                        <a:t>Studying</a:t>
                      </a:r>
                      <a:r>
                        <a:rPr lang="en-US" sz="900" b="0" i="0" u="none" strike="noStrike" baseline="0" dirty="0" smtClean="0">
                          <a:solidFill>
                            <a:schemeClr val="tx1"/>
                          </a:solidFill>
                          <a:effectLst/>
                          <a:latin typeface="Calibri"/>
                        </a:rPr>
                        <a:t> Culture Robert Biswas-</a:t>
                      </a:r>
                      <a:r>
                        <a:rPr lang="en-US" sz="900" b="0" i="0" u="none" strike="noStrike" baseline="0" dirty="0" err="1" smtClean="0">
                          <a:solidFill>
                            <a:schemeClr val="tx1"/>
                          </a:solidFill>
                          <a:effectLst/>
                          <a:latin typeface="Calibri"/>
                        </a:rPr>
                        <a:t>Diener</a:t>
                      </a:r>
                      <a:r>
                        <a:rPr lang="en-US" sz="900" b="0" i="0" u="none" strike="noStrike" baseline="0" dirty="0" smtClean="0">
                          <a:solidFill>
                            <a:schemeClr val="tx1"/>
                          </a:solidFill>
                          <a:effectLst/>
                          <a:latin typeface="+mn-lt"/>
                        </a:rPr>
                        <a:t> </a:t>
                      </a:r>
                      <a:r>
                        <a:rPr lang="en-US" sz="900" b="0" i="0" u="none" strike="noStrike" baseline="0" dirty="0" smtClean="0">
                          <a:solidFill>
                            <a:srgbClr val="00B050"/>
                          </a:solidFill>
                          <a:effectLst/>
                          <a:latin typeface="+mn-lt"/>
                        </a:rPr>
                        <a:t>https://creativecommons.org/licenses/by-nc-sa/4.0/</a:t>
                      </a:r>
                    </a:p>
                  </a:txBody>
                  <a:tcPr marL="3493" marR="3493" marT="3491" marB="0" anchor="b">
                    <a:lnL>
                      <a:noFill/>
                    </a:lnL>
                    <a:lnR>
                      <a:noFill/>
                    </a:lnR>
                    <a:lnT>
                      <a:noFill/>
                    </a:lnT>
                    <a:lnB>
                      <a:noFill/>
                    </a:lnB>
                    <a:noFill/>
                  </a:tcPr>
                </a:tc>
                <a:extLst>
                  <a:ext uri="{0D108BD9-81ED-4DB2-BD59-A6C34878D82A}"/>
                </a:extLst>
              </a:tr>
              <a:tr h="325954">
                <a:tc>
                  <a:txBody>
                    <a:bodyPr/>
                    <a:lstStyle/>
                    <a:p>
                      <a:pPr algn="l" fontAlgn="b"/>
                      <a:r>
                        <a:rPr lang="en-US" sz="900" b="0" i="0" u="none" strike="noStrike" dirty="0">
                          <a:solidFill>
                            <a:schemeClr val="tx1"/>
                          </a:solidFill>
                          <a:effectLst/>
                          <a:latin typeface="Calibri"/>
                        </a:rPr>
                        <a:t>Slide 14</a:t>
                      </a:r>
                    </a:p>
                  </a:txBody>
                  <a:tcPr marL="3493" marR="3493" marT="3491" marB="0" anchor="b">
                    <a:lnL>
                      <a:noFill/>
                    </a:lnL>
                    <a:lnR>
                      <a:noFill/>
                    </a:lnR>
                    <a:lnT>
                      <a:noFill/>
                    </a:lnT>
                    <a:lnB>
                      <a:noFill/>
                    </a:lnB>
                  </a:tcPr>
                </a:tc>
                <a:tc>
                  <a:txBody>
                    <a:bodyPr/>
                    <a:lstStyle/>
                    <a:p>
                      <a:pPr algn="l" fontAlgn="b"/>
                      <a:r>
                        <a:rPr lang="en-US" sz="900" b="0" i="0" u="none" strike="noStrike" dirty="0">
                          <a:solidFill>
                            <a:schemeClr val="tx1"/>
                          </a:solidFill>
                          <a:effectLst/>
                          <a:latin typeface="Calibri"/>
                        </a:rPr>
                        <a:t>Photo Credit: Post It Alexas_Fotos</a:t>
                      </a:r>
                      <a:r>
                        <a:rPr lang="en-US" sz="900" b="0" i="0" u="none" strike="noStrike" baseline="0" dirty="0">
                          <a:solidFill>
                            <a:schemeClr val="tx1"/>
                          </a:solidFill>
                          <a:effectLst/>
                          <a:latin typeface="+mn-lt"/>
                        </a:rPr>
                        <a:t> </a:t>
                      </a:r>
                      <a:r>
                        <a:rPr lang="en-US" sz="900" b="0" i="0" u="none" strike="noStrike" baseline="0" dirty="0">
                          <a:solidFill>
                            <a:srgbClr val="00B050"/>
                          </a:solidFill>
                          <a:effectLst/>
                          <a:latin typeface="+mn-lt"/>
                        </a:rPr>
                        <a:t>https://pixabay.com/en/post-it-fantastic-message-list-861868/ https://creativecommons.org/publicdomain/zero/1.0/deed.en</a:t>
                      </a:r>
                      <a:endParaRPr lang="en-US" sz="900" b="0" i="0" u="none" strike="noStrike" dirty="0">
                        <a:solidFill>
                          <a:srgbClr val="00B050"/>
                        </a:solidFill>
                        <a:effectLst/>
                        <a:latin typeface="Calibri"/>
                      </a:endParaRPr>
                    </a:p>
                  </a:txBody>
                  <a:tcPr marL="3493" marR="3493" marT="3491" marB="0" anchor="b">
                    <a:lnL>
                      <a:noFill/>
                    </a:lnL>
                    <a:lnR>
                      <a:noFill/>
                    </a:lnR>
                    <a:lnT>
                      <a:noFill/>
                    </a:lnT>
                    <a:lnB>
                      <a:noFill/>
                    </a:lnB>
                  </a:tcPr>
                </a:tc>
                <a:extLst>
                  <a:ext uri="{0D108BD9-81ED-4DB2-BD59-A6C34878D82A}"/>
                </a:extLst>
              </a:tr>
              <a:tr h="325954">
                <a:tc>
                  <a:txBody>
                    <a:bodyPr/>
                    <a:lstStyle/>
                    <a:p>
                      <a:pPr algn="l" fontAlgn="b"/>
                      <a:r>
                        <a:rPr lang="en-US" sz="900" b="0" i="0" u="none" strike="noStrike" dirty="0">
                          <a:solidFill>
                            <a:schemeClr val="tx1"/>
                          </a:solidFill>
                          <a:effectLst/>
                          <a:latin typeface="Calibri"/>
                        </a:rPr>
                        <a:t>Slide 16</a:t>
                      </a:r>
                    </a:p>
                  </a:txBody>
                  <a:tcPr marL="3493" marR="3493" marT="3491"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Hi, Everyone! malone545 </a:t>
                      </a:r>
                      <a:r>
                        <a:rPr lang="en-US" sz="900" b="0" i="0" u="none" strike="noStrike" dirty="0">
                          <a:solidFill>
                            <a:srgbClr val="00B050"/>
                          </a:solidFill>
                          <a:effectLst/>
                          <a:latin typeface="+mn-lt"/>
                        </a:rPr>
                        <a:t>https://www.flickr.com/photos/8167329@N06/17342475786/ https://creativecommons.org/licenses/by-nc-nd/2.0/</a:t>
                      </a:r>
                      <a:endParaRPr lang="en-US" sz="900" b="0" i="0" u="none" strike="noStrike" dirty="0">
                        <a:solidFill>
                          <a:srgbClr val="00B050"/>
                        </a:solidFill>
                        <a:effectLst/>
                        <a:latin typeface="Calibri"/>
                      </a:endParaRPr>
                    </a:p>
                  </a:txBody>
                  <a:tcPr marL="3493" marR="3493" marT="3491" marB="0" anchor="b">
                    <a:lnL>
                      <a:noFill/>
                    </a:lnL>
                    <a:lnR>
                      <a:noFill/>
                    </a:lnR>
                    <a:lnT>
                      <a:noFill/>
                    </a:lnT>
                    <a:lnB>
                      <a:noFill/>
                    </a:lnB>
                  </a:tcPr>
                </a:tc>
                <a:extLst>
                  <a:ext uri="{0D108BD9-81ED-4DB2-BD59-A6C34878D82A}"/>
                </a:extLst>
              </a:tr>
              <a:tr h="325954">
                <a:tc>
                  <a:txBody>
                    <a:bodyPr/>
                    <a:lstStyle/>
                    <a:p>
                      <a:pPr algn="l" fontAlgn="b"/>
                      <a:r>
                        <a:rPr lang="en-US" sz="900" b="0" i="0" u="none" strike="noStrike" dirty="0">
                          <a:solidFill>
                            <a:schemeClr val="tx1"/>
                          </a:solidFill>
                          <a:effectLst/>
                          <a:latin typeface="Calibri"/>
                        </a:rPr>
                        <a:t>Slide 18</a:t>
                      </a:r>
                    </a:p>
                  </a:txBody>
                  <a:tcPr marL="3493" marR="3493" marT="3491" marB="0" anchor="b">
                    <a:lnL>
                      <a:noFill/>
                    </a:lnL>
                    <a:lnR>
                      <a:noFill/>
                    </a:lnR>
                    <a:lnT>
                      <a:noFill/>
                    </a:lnT>
                    <a:lnB>
                      <a:noFill/>
                    </a:lnB>
                  </a:tcPr>
                </a:tc>
                <a:tc>
                  <a:txBody>
                    <a:bodyPr/>
                    <a:lstStyle/>
                    <a:p>
                      <a:pPr algn="l" fontAlgn="b"/>
                      <a:r>
                        <a:rPr lang="en-US" sz="900" b="0" i="0" u="none" strike="noStrike" dirty="0">
                          <a:solidFill>
                            <a:schemeClr val="tx1"/>
                          </a:solidFill>
                          <a:effectLst/>
                          <a:latin typeface="+mn-lt"/>
                        </a:rPr>
                        <a:t>Photo Credit: Friendship Day </a:t>
                      </a:r>
                      <a:r>
                        <a:rPr lang="en-US" sz="900" b="0" i="0" u="none" strike="noStrike" dirty="0" err="1">
                          <a:solidFill>
                            <a:schemeClr val="tx1"/>
                          </a:solidFill>
                          <a:effectLst/>
                          <a:latin typeface="+mn-lt"/>
                        </a:rPr>
                        <a:t>Subharnab</a:t>
                      </a:r>
                      <a:r>
                        <a:rPr lang="en-US" sz="900" b="0" i="0" u="none" strike="noStrike" dirty="0">
                          <a:solidFill>
                            <a:schemeClr val="tx1"/>
                          </a:solidFill>
                          <a:effectLst/>
                          <a:latin typeface="+mn-lt"/>
                        </a:rPr>
                        <a:t> </a:t>
                      </a:r>
                      <a:r>
                        <a:rPr lang="en-US" sz="900" b="0" i="0" u="none" strike="noStrike" dirty="0" err="1">
                          <a:solidFill>
                            <a:schemeClr val="tx1"/>
                          </a:solidFill>
                          <a:effectLst/>
                          <a:latin typeface="+mn-lt"/>
                        </a:rPr>
                        <a:t>Majumdar</a:t>
                      </a:r>
                      <a:r>
                        <a:rPr lang="en-US" sz="900" b="0" i="0" u="none" strike="noStrike" dirty="0">
                          <a:solidFill>
                            <a:schemeClr val="tx1"/>
                          </a:solidFill>
                          <a:effectLst/>
                          <a:latin typeface="+mn-lt"/>
                        </a:rPr>
                        <a:t> </a:t>
                      </a:r>
                      <a:r>
                        <a:rPr lang="en-US" sz="900" b="0" i="0" u="none" strike="noStrike" dirty="0">
                          <a:solidFill>
                            <a:srgbClr val="00B050"/>
                          </a:solidFill>
                          <a:effectLst/>
                          <a:latin typeface="+mn-lt"/>
                        </a:rPr>
                        <a:t>https://www.flickr.com/photos/19364701@N00/40407262/ https://creativecommons.org/licenses/by/2.0/</a:t>
                      </a:r>
                      <a:endParaRPr lang="en-US" sz="900" b="0" i="0" u="none" strike="noStrike" dirty="0">
                        <a:solidFill>
                          <a:srgbClr val="00B050"/>
                        </a:solidFill>
                        <a:effectLst/>
                        <a:latin typeface="Calibri"/>
                      </a:endParaRPr>
                    </a:p>
                  </a:txBody>
                  <a:tcPr marL="3493" marR="3493" marT="3491" marB="0" anchor="b">
                    <a:lnL>
                      <a:noFill/>
                    </a:lnL>
                    <a:lnR>
                      <a:noFill/>
                    </a:lnR>
                    <a:lnT>
                      <a:noFill/>
                    </a:lnT>
                    <a:lnB>
                      <a:noFill/>
                    </a:lnB>
                  </a:tcPr>
                </a:tc>
                <a:extLst>
                  <a:ext uri="{0D108BD9-81ED-4DB2-BD59-A6C34878D82A}"/>
                </a:extLst>
              </a:tr>
              <a:tr h="325954">
                <a:tc>
                  <a:txBody>
                    <a:bodyPr/>
                    <a:lstStyle/>
                    <a:p>
                      <a:pPr algn="l" fontAlgn="b"/>
                      <a:r>
                        <a:rPr lang="en-US" sz="900" b="0" i="0" u="none" strike="noStrike" dirty="0">
                          <a:solidFill>
                            <a:schemeClr val="tx1"/>
                          </a:solidFill>
                          <a:effectLst/>
                          <a:latin typeface="Calibri"/>
                        </a:rPr>
                        <a:t>Slide 19</a:t>
                      </a:r>
                    </a:p>
                  </a:txBody>
                  <a:tcPr marL="3493" marR="3493" marT="3491" marB="0" anchor="b">
                    <a:lnL>
                      <a:noFill/>
                    </a:lnL>
                    <a:lnR>
                      <a:noFill/>
                    </a:lnR>
                    <a:lnT>
                      <a:noFill/>
                    </a:lnT>
                    <a:lnB>
                      <a:noFill/>
                    </a:lnB>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mn-lt"/>
                        </a:rPr>
                        <a:t>Photo Credit: Illustrated silhouette of a black cat nehtaeh79 </a:t>
                      </a:r>
                      <a:r>
                        <a:rPr lang="en-US" sz="900" b="0" i="0" u="none" strike="noStrike" dirty="0">
                          <a:solidFill>
                            <a:srgbClr val="00B050"/>
                          </a:solidFill>
                          <a:effectLst/>
                          <a:latin typeface="+mn-lt"/>
                        </a:rPr>
                        <a:t>http://www.freestockphotos.biz/stockphoto/16624 http://creativecommons.org/publicdomain/zero/1.0/</a:t>
                      </a:r>
                    </a:p>
                  </a:txBody>
                  <a:tcPr marL="3493" marR="3493" marT="3491" marB="0" anchor="b">
                    <a:lnL>
                      <a:noFill/>
                    </a:lnL>
                    <a:lnR>
                      <a:noFill/>
                    </a:lnR>
                    <a:lnT>
                      <a:noFill/>
                    </a:lnT>
                    <a:lnB>
                      <a:noFill/>
                    </a:lnB>
                  </a:tcPr>
                </a:tc>
                <a:extLst>
                  <a:ext uri="{0D108BD9-81ED-4DB2-BD59-A6C34878D82A}"/>
                </a:extLst>
              </a:tr>
            </a:tbl>
          </a:graphicData>
        </a:graphic>
      </p:graphicFrame>
    </p:spTree>
    <p:extLst>
      <p:ext uri="{BB962C8B-B14F-4D97-AF65-F5344CB8AC3E}">
        <p14:creationId xmlns:p14="http://schemas.microsoft.com/office/powerpoint/2010/main" val="21539613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715962"/>
          </a:xfrm>
          <a:prstGeom prst="rect">
            <a:avLst/>
          </a:prstGeom>
        </p:spPr>
        <p:txBody>
          <a:bodyPr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b="1" u="sng">
                <a:solidFill>
                  <a:prstClr val="black"/>
                </a:solidFill>
                <a:ea typeface="MS PGothic" charset="0"/>
              </a:rPr>
              <a:t>Learning Objectives</a:t>
            </a:r>
            <a:endParaRPr lang="en-US" dirty="0">
              <a:solidFill>
                <a:prstClr val="black"/>
              </a:solidFill>
              <a:ea typeface="MS PGothic" charset="0"/>
            </a:endParaRPr>
          </a:p>
        </p:txBody>
      </p:sp>
      <p:sp>
        <p:nvSpPr>
          <p:cNvPr id="7171" name="Content Placeholder 2"/>
          <p:cNvSpPr txBox="1">
            <a:spLocks/>
          </p:cNvSpPr>
          <p:nvPr/>
        </p:nvSpPr>
        <p:spPr bwMode="auto">
          <a:xfrm>
            <a:off x="457200" y="1143000"/>
            <a:ext cx="8229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fontAlgn="base">
              <a:lnSpc>
                <a:spcPct val="130000"/>
              </a:lnSpc>
              <a:spcAft>
                <a:spcPct val="0"/>
              </a:spcAft>
              <a:buFont typeface="Arial" panose="020B0604020202020204" pitchFamily="34" charset="0"/>
              <a:buNone/>
            </a:pPr>
            <a:r>
              <a:rPr lang="en-GB" altLang="en-US">
                <a:solidFill>
                  <a:srgbClr val="000000"/>
                </a:solidFill>
              </a:rPr>
              <a:t>4. Appreciate cultural awareness as a source of personal well-being, social responsibility, and social harmony.</a:t>
            </a:r>
            <a:endParaRPr lang="en-US" altLang="en-US">
              <a:solidFill>
                <a:srgbClr val="000000"/>
              </a:solidFill>
            </a:endParaRPr>
          </a:p>
          <a:p>
            <a:pPr fontAlgn="base">
              <a:lnSpc>
                <a:spcPct val="130000"/>
              </a:lnSpc>
              <a:spcAft>
                <a:spcPct val="0"/>
              </a:spcAft>
              <a:buFont typeface="Arial" panose="020B0604020202020204" pitchFamily="34" charset="0"/>
              <a:buNone/>
            </a:pPr>
            <a:r>
              <a:rPr lang="en-GB" altLang="en-US">
                <a:solidFill>
                  <a:srgbClr val="000000"/>
                </a:solidFill>
              </a:rPr>
              <a:t>5. Explain the difference between individualism and collectivism.</a:t>
            </a:r>
            <a:endParaRPr lang="en-US" altLang="en-US">
              <a:solidFill>
                <a:srgbClr val="000000"/>
              </a:solidFill>
            </a:endParaRPr>
          </a:p>
          <a:p>
            <a:pPr fontAlgn="base">
              <a:lnSpc>
                <a:spcPct val="130000"/>
              </a:lnSpc>
              <a:spcAft>
                <a:spcPct val="0"/>
              </a:spcAft>
              <a:buFont typeface="Arial" panose="020B0604020202020204" pitchFamily="34" charset="0"/>
              <a:buNone/>
            </a:pPr>
            <a:r>
              <a:rPr lang="en-GB" altLang="en-US">
                <a:solidFill>
                  <a:srgbClr val="000000"/>
                </a:solidFill>
              </a:rPr>
              <a:t>6. Define “self-construal” and provide a real life example. </a:t>
            </a:r>
            <a:endParaRPr lang="en-US" altLang="en-US">
              <a:solidFill>
                <a:srgbClr val="000000"/>
              </a:solidFill>
            </a:endParaRPr>
          </a:p>
        </p:txBody>
      </p:sp>
    </p:spTree>
    <p:extLst>
      <p:ext uri="{BB962C8B-B14F-4D97-AF65-F5344CB8AC3E}">
        <p14:creationId xmlns:p14="http://schemas.microsoft.com/office/powerpoint/2010/main" val="2963268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b="1" u="sng">
                <a:solidFill>
                  <a:srgbClr val="00B0F0"/>
                </a:solidFill>
                <a:ea typeface="MS PGothic" charset="0"/>
              </a:rPr>
              <a:t>Warmup Activity: Consider Your Culture</a:t>
            </a:r>
            <a:endParaRPr lang="en-US" b="1" u="sng" dirty="0">
              <a:solidFill>
                <a:srgbClr val="00B0F0"/>
              </a:solidFill>
              <a:ea typeface="MS PGothic" charset="0"/>
            </a:endParaRPr>
          </a:p>
        </p:txBody>
      </p:sp>
      <p:sp>
        <p:nvSpPr>
          <p:cNvPr id="3" name="Content Placeholder 4"/>
          <p:cNvSpPr txBox="1">
            <a:spLocks/>
          </p:cNvSpPr>
          <p:nvPr/>
        </p:nvSpPr>
        <p:spPr bwMode="auto">
          <a:xfrm>
            <a:off x="808038" y="4784725"/>
            <a:ext cx="8061325"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fontAlgn="base">
              <a:spcAft>
                <a:spcPct val="0"/>
              </a:spcAft>
              <a:buFont typeface="Wingdings" panose="05000000000000000000" pitchFamily="2" charset="2"/>
              <a:buChar char="§"/>
            </a:pPr>
            <a:r>
              <a:rPr lang="en-US" altLang="en-US" sz="2800">
                <a:solidFill>
                  <a:srgbClr val="000000"/>
                </a:solidFill>
              </a:rPr>
              <a:t>Imagine this country through the eyes of a foreign tourist. </a:t>
            </a:r>
          </a:p>
          <a:p>
            <a:pPr fontAlgn="base">
              <a:spcAft>
                <a:spcPct val="0"/>
              </a:spcAft>
              <a:buFont typeface="Wingdings" panose="05000000000000000000" pitchFamily="2" charset="2"/>
              <a:buChar char="§"/>
            </a:pPr>
            <a:r>
              <a:rPr lang="en-US" altLang="en-US" sz="2800">
                <a:solidFill>
                  <a:srgbClr val="000000"/>
                </a:solidFill>
              </a:rPr>
              <a:t>What might they notice in this city that would be different from where they live? </a:t>
            </a:r>
          </a:p>
        </p:txBody>
      </p:sp>
      <p:pic>
        <p:nvPicPr>
          <p:cNvPr id="922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4275" y="1395413"/>
            <a:ext cx="4235450"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7735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prstClr val="black"/>
                </a:solidFill>
              </a:rPr>
              <a:t>Overview</a:t>
            </a:r>
          </a:p>
        </p:txBody>
      </p:sp>
      <p:sp>
        <p:nvSpPr>
          <p:cNvPr id="3" name="Content Placeholder 2"/>
          <p:cNvSpPr txBox="1">
            <a:spLocks/>
          </p:cNvSpPr>
          <p:nvPr/>
        </p:nvSpPr>
        <p:spPr>
          <a:xfrm>
            <a:off x="457200" y="1600200"/>
            <a:ext cx="822960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b="1" dirty="0">
                <a:solidFill>
                  <a:sysClr val="windowText" lastClr="000000"/>
                </a:solidFill>
              </a:rPr>
              <a:t>What is Culture?</a:t>
            </a:r>
          </a:p>
          <a:p>
            <a:pPr lvl="1">
              <a:buFont typeface="Arial" pitchFamily="34" charset="0"/>
              <a:buChar char="•"/>
              <a:defRPr/>
            </a:pPr>
            <a:r>
              <a:rPr lang="en-US" b="1" dirty="0">
                <a:solidFill>
                  <a:sysClr val="windowText" lastClr="000000"/>
                </a:solidFill>
              </a:rPr>
              <a:t>Definitions</a:t>
            </a:r>
          </a:p>
          <a:p>
            <a:pPr lvl="1">
              <a:buFont typeface="Arial" pitchFamily="34" charset="0"/>
              <a:buChar char="•"/>
              <a:defRPr/>
            </a:pPr>
            <a:r>
              <a:rPr lang="en-US" b="1" dirty="0">
                <a:solidFill>
                  <a:sysClr val="windowText" lastClr="000000"/>
                </a:solidFill>
              </a:rPr>
              <a:t>Aspects</a:t>
            </a:r>
          </a:p>
          <a:p>
            <a:pPr>
              <a:defRPr/>
            </a:pPr>
            <a:r>
              <a:rPr lang="en-US" dirty="0">
                <a:solidFill>
                  <a:sysClr val="windowText" lastClr="000000"/>
                </a:solidFill>
              </a:rPr>
              <a:t>Studying Culture</a:t>
            </a:r>
          </a:p>
          <a:p>
            <a:pPr>
              <a:defRPr/>
            </a:pPr>
            <a:r>
              <a:rPr lang="en-US" dirty="0">
                <a:solidFill>
                  <a:sysClr val="windowText" lastClr="000000"/>
                </a:solidFill>
              </a:rPr>
              <a:t>The Self and Culture</a:t>
            </a:r>
          </a:p>
          <a:p>
            <a:pPr>
              <a:defRPr/>
            </a:pPr>
            <a:r>
              <a:rPr lang="en-US" dirty="0">
                <a:solidFill>
                  <a:sysClr val="windowText" lastClr="000000"/>
                </a:solidFill>
              </a:rPr>
              <a:t>Culture is Learned</a:t>
            </a:r>
          </a:p>
          <a:p>
            <a:pPr>
              <a:defRPr/>
            </a:pPr>
            <a:r>
              <a:rPr lang="en-US" dirty="0">
                <a:solidFill>
                  <a:sysClr val="windowText" lastClr="000000"/>
                </a:solidFill>
              </a:rPr>
              <a:t>Cultural Relativism</a:t>
            </a:r>
          </a:p>
          <a:p>
            <a:pPr marL="0" indent="0">
              <a:buFont typeface="Arial" pitchFamily="34" charset="0"/>
              <a:buNone/>
              <a:defRPr/>
            </a:pPr>
            <a:endParaRPr lang="en-US" dirty="0">
              <a:solidFill>
                <a:sysClr val="windowText" lastClr="000000"/>
              </a:solidFill>
            </a:endParaRPr>
          </a:p>
        </p:txBody>
      </p:sp>
    </p:spTree>
    <p:extLst>
      <p:ext uri="{BB962C8B-B14F-4D97-AF65-F5344CB8AC3E}">
        <p14:creationId xmlns:p14="http://schemas.microsoft.com/office/powerpoint/2010/main" val="1145116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prstClr val="black"/>
                </a:solidFill>
              </a:rPr>
              <a:t>What is Culture? Definitions</a:t>
            </a:r>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1417638"/>
            <a:ext cx="44005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4"/>
          <p:cNvSpPr txBox="1">
            <a:spLocks/>
          </p:cNvSpPr>
          <p:nvPr/>
        </p:nvSpPr>
        <p:spPr bwMode="auto">
          <a:xfrm>
            <a:off x="727075" y="4953000"/>
            <a:ext cx="80962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fontAlgn="base">
              <a:spcAft>
                <a:spcPct val="0"/>
              </a:spcAft>
              <a:buFont typeface="Arial" panose="020B0604020202020204" pitchFamily="34" charset="0"/>
              <a:buNone/>
            </a:pPr>
            <a:r>
              <a:rPr lang="en-US" altLang="en-US" sz="2800" b="1">
                <a:solidFill>
                  <a:srgbClr val="000000"/>
                </a:solidFill>
              </a:rPr>
              <a:t>Culture:</a:t>
            </a:r>
            <a:r>
              <a:rPr lang="en-US" altLang="en-US" sz="2800">
                <a:solidFill>
                  <a:srgbClr val="000000"/>
                </a:solidFill>
              </a:rPr>
              <a:t> A pattern of shared meaning and behavior</a:t>
            </a:r>
          </a:p>
          <a:p>
            <a:pPr fontAlgn="base">
              <a:spcAft>
                <a:spcPct val="0"/>
              </a:spcAft>
              <a:buFont typeface="Arial" panose="020B0604020202020204" pitchFamily="34" charset="0"/>
              <a:buNone/>
            </a:pPr>
            <a:r>
              <a:rPr lang="en-US" altLang="en-US" sz="2800" b="1">
                <a:solidFill>
                  <a:srgbClr val="000000"/>
                </a:solidFill>
              </a:rPr>
              <a:t>Cultural Intelligence</a:t>
            </a:r>
            <a:r>
              <a:rPr lang="en-US" altLang="en-US" sz="2800">
                <a:solidFill>
                  <a:srgbClr val="000000"/>
                </a:solidFill>
              </a:rPr>
              <a:t>: The ability and willingness to apply cultural awareness to practical uses</a:t>
            </a:r>
          </a:p>
        </p:txBody>
      </p:sp>
    </p:spTree>
    <p:extLst>
      <p:ext uri="{BB962C8B-B14F-4D97-AF65-F5344CB8AC3E}">
        <p14:creationId xmlns:p14="http://schemas.microsoft.com/office/powerpoint/2010/main" val="412887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prstClr val="black"/>
                </a:solidFill>
              </a:rPr>
              <a:t>What is Culture? Aspects</a:t>
            </a:r>
          </a:p>
        </p:txBody>
      </p:sp>
      <p:sp>
        <p:nvSpPr>
          <p:cNvPr id="3" name="Content Placeholder 5"/>
          <p:cNvSpPr txBox="1">
            <a:spLocks/>
          </p:cNvSpPr>
          <p:nvPr/>
        </p:nvSpPr>
        <p:spPr>
          <a:xfrm>
            <a:off x="457200" y="1616075"/>
            <a:ext cx="2255838" cy="301625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defRPr/>
            </a:pPr>
            <a:endParaRPr lang="en-US" sz="3200" dirty="0">
              <a:solidFill>
                <a:sysClr val="windowText" lastClr="000000"/>
              </a:solidFill>
            </a:endParaRPr>
          </a:p>
          <a:p>
            <a:pPr>
              <a:buFont typeface="Wingdings" panose="05000000000000000000" pitchFamily="2" charset="2"/>
              <a:buChar char="§"/>
              <a:defRPr/>
            </a:pPr>
            <a:r>
              <a:rPr lang="en-US" sz="3200" b="1" dirty="0">
                <a:solidFill>
                  <a:sysClr val="windowText" lastClr="000000"/>
                </a:solidFill>
              </a:rPr>
              <a:t>Versatile</a:t>
            </a:r>
          </a:p>
          <a:p>
            <a:pPr>
              <a:buFont typeface="Wingdings" panose="05000000000000000000" pitchFamily="2" charset="2"/>
              <a:buChar char="§"/>
              <a:defRPr/>
            </a:pPr>
            <a:r>
              <a:rPr lang="en-US" sz="3200" b="1" dirty="0">
                <a:solidFill>
                  <a:sysClr val="windowText" lastClr="000000"/>
                </a:solidFill>
              </a:rPr>
              <a:t>Shared</a:t>
            </a:r>
          </a:p>
          <a:p>
            <a:pPr>
              <a:buFont typeface="Wingdings" panose="05000000000000000000" pitchFamily="2" charset="2"/>
              <a:buChar char="§"/>
              <a:defRPr/>
            </a:pPr>
            <a:r>
              <a:rPr lang="en-US" sz="3200" b="1" dirty="0">
                <a:solidFill>
                  <a:sysClr val="windowText" lastClr="000000"/>
                </a:solidFill>
              </a:rPr>
              <a:t>Cumulative</a:t>
            </a:r>
          </a:p>
          <a:p>
            <a:pPr>
              <a:buFont typeface="Wingdings" panose="05000000000000000000" pitchFamily="2" charset="2"/>
              <a:buChar char="§"/>
              <a:defRPr/>
            </a:pPr>
            <a:r>
              <a:rPr lang="en-US" sz="3200" b="1" dirty="0">
                <a:solidFill>
                  <a:sysClr val="windowText" lastClr="000000"/>
                </a:solidFill>
              </a:rPr>
              <a:t>Patterns</a:t>
            </a:r>
          </a:p>
          <a:p>
            <a:pPr marL="0" indent="0">
              <a:buFont typeface="Arial" pitchFamily="34" charset="0"/>
              <a:buNone/>
              <a:defRPr/>
            </a:pPr>
            <a:r>
              <a:rPr lang="en-US" sz="3200" dirty="0">
                <a:solidFill>
                  <a:sysClr val="windowText" lastClr="000000"/>
                </a:solidFill>
              </a:rPr>
              <a:t> </a:t>
            </a:r>
          </a:p>
          <a:p>
            <a:pPr>
              <a:buFont typeface="Wingdings" panose="05000000000000000000" pitchFamily="2" charset="2"/>
              <a:buChar char="§"/>
              <a:defRPr/>
            </a:pPr>
            <a:endParaRPr lang="en-US" dirty="0">
              <a:solidFill>
                <a:sysClr val="windowText" lastClr="000000"/>
              </a:solidFill>
            </a:endParaRPr>
          </a:p>
          <a:p>
            <a:pPr marL="0" indent="0">
              <a:buFont typeface="Arial" pitchFamily="34" charset="0"/>
              <a:buNone/>
              <a:defRPr/>
            </a:pPr>
            <a:endParaRPr lang="en-US" sz="3600" dirty="0">
              <a:solidFill>
                <a:sysClr val="windowText" lastClr="000000"/>
              </a:solidFill>
            </a:endParaRPr>
          </a:p>
        </p:txBody>
      </p:sp>
      <p:pic>
        <p:nvPicPr>
          <p:cNvPr id="1536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600200"/>
            <a:ext cx="5318125" cy="462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4987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b="1" u="sng">
                <a:solidFill>
                  <a:sysClr val="windowText" lastClr="000000"/>
                </a:solidFill>
              </a:rPr>
              <a:t>3 common ways to think about culture</a:t>
            </a:r>
            <a:endParaRPr lang="en-US" b="1" u="sng" dirty="0">
              <a:solidFill>
                <a:sysClr val="windowText" lastClr="000000"/>
              </a:solidFill>
            </a:endParaRPr>
          </a:p>
        </p:txBody>
      </p:sp>
      <p:pic>
        <p:nvPicPr>
          <p:cNvPr id="17411" name="Content Placeholder 3"/>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54038" y="1558925"/>
            <a:ext cx="8132762"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755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fontAlgn="base">
              <a:spcBef>
                <a:spcPct val="0"/>
              </a:spcBef>
              <a:spcAft>
                <a:spcPct val="0"/>
              </a:spcAft>
              <a:buFontTx/>
              <a:buNone/>
            </a:pPr>
            <a:r>
              <a:rPr lang="en-US" altLang="en-US" sz="4400" b="1" u="sng">
                <a:solidFill>
                  <a:prstClr val="black"/>
                </a:solidFill>
              </a:rPr>
              <a:t>Overview</a:t>
            </a:r>
          </a:p>
        </p:txBody>
      </p:sp>
      <p:sp>
        <p:nvSpPr>
          <p:cNvPr id="3" name="Content Placeholder 2"/>
          <p:cNvSpPr txBox="1">
            <a:spLocks/>
          </p:cNvSpPr>
          <p:nvPr/>
        </p:nvSpPr>
        <p:spPr>
          <a:xfrm>
            <a:off x="457200" y="1600200"/>
            <a:ext cx="822960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ysClr val="window" lastClr="FFFFFF">
                    <a:lumMod val="75000"/>
                  </a:sysClr>
                </a:solidFill>
              </a:rPr>
              <a:t>What is Culture?</a:t>
            </a:r>
          </a:p>
          <a:p>
            <a:pPr lvl="1">
              <a:buFont typeface="Arial" pitchFamily="34" charset="0"/>
              <a:buChar char="•"/>
              <a:defRPr/>
            </a:pPr>
            <a:r>
              <a:rPr lang="en-US" dirty="0">
                <a:solidFill>
                  <a:sysClr val="window" lastClr="FFFFFF">
                    <a:lumMod val="75000"/>
                  </a:sysClr>
                </a:solidFill>
              </a:rPr>
              <a:t>Definitions</a:t>
            </a:r>
          </a:p>
          <a:p>
            <a:pPr lvl="1">
              <a:buFont typeface="Arial" pitchFamily="34" charset="0"/>
              <a:buChar char="•"/>
              <a:defRPr/>
            </a:pPr>
            <a:r>
              <a:rPr lang="en-US" dirty="0">
                <a:solidFill>
                  <a:sysClr val="window" lastClr="FFFFFF">
                    <a:lumMod val="75000"/>
                  </a:sysClr>
                </a:solidFill>
              </a:rPr>
              <a:t>Aspects</a:t>
            </a:r>
          </a:p>
          <a:p>
            <a:pPr>
              <a:defRPr/>
            </a:pPr>
            <a:r>
              <a:rPr lang="en-US" b="1" dirty="0">
                <a:solidFill>
                  <a:sysClr val="windowText" lastClr="000000"/>
                </a:solidFill>
              </a:rPr>
              <a:t>Studying Culture</a:t>
            </a:r>
          </a:p>
          <a:p>
            <a:pPr>
              <a:defRPr/>
            </a:pPr>
            <a:r>
              <a:rPr lang="en-US" dirty="0">
                <a:solidFill>
                  <a:sysClr val="window" lastClr="FFFFFF">
                    <a:lumMod val="75000"/>
                  </a:sysClr>
                </a:solidFill>
              </a:rPr>
              <a:t>The Self and Culture</a:t>
            </a:r>
          </a:p>
          <a:p>
            <a:pPr>
              <a:defRPr/>
            </a:pPr>
            <a:r>
              <a:rPr lang="en-US" dirty="0">
                <a:solidFill>
                  <a:sysClr val="window" lastClr="FFFFFF">
                    <a:lumMod val="75000"/>
                  </a:sysClr>
                </a:solidFill>
              </a:rPr>
              <a:t>Culture is Learned</a:t>
            </a:r>
          </a:p>
          <a:p>
            <a:pPr>
              <a:defRPr/>
            </a:pPr>
            <a:r>
              <a:rPr lang="en-US" dirty="0">
                <a:solidFill>
                  <a:sysClr val="window" lastClr="FFFFFF">
                    <a:lumMod val="75000"/>
                  </a:sysClr>
                </a:solidFill>
              </a:rPr>
              <a:t>Cultural Relativism</a:t>
            </a:r>
          </a:p>
          <a:p>
            <a:pPr marL="0" indent="0">
              <a:buFont typeface="Arial" pitchFamily="34" charset="0"/>
              <a:buNone/>
              <a:defRPr/>
            </a:pPr>
            <a:endParaRPr lang="en-US" dirty="0">
              <a:solidFill>
                <a:sysClr val="windowText" lastClr="000000"/>
              </a:solidFill>
            </a:endParaRPr>
          </a:p>
        </p:txBody>
      </p:sp>
    </p:spTree>
    <p:extLst>
      <p:ext uri="{BB962C8B-B14F-4D97-AF65-F5344CB8AC3E}">
        <p14:creationId xmlns:p14="http://schemas.microsoft.com/office/powerpoint/2010/main" val="14794483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2F7898D1-C983-4C54-AC58-0749621B6B63}"/>
</file>

<file path=customXml/itemProps2.xml><?xml version="1.0" encoding="utf-8"?>
<ds:datastoreItem xmlns:ds="http://schemas.openxmlformats.org/officeDocument/2006/customXml" ds:itemID="{2D370BEE-9E95-4497-A54B-5E8F21A5B854}"/>
</file>

<file path=customXml/itemProps3.xml><?xml version="1.0" encoding="utf-8"?>
<ds:datastoreItem xmlns:ds="http://schemas.openxmlformats.org/officeDocument/2006/customXml" ds:itemID="{D85391D6-1C19-43A3-B3F6-2584865A0FB0}"/>
</file>

<file path=docProps/app.xml><?xml version="1.0" encoding="utf-8"?>
<Properties xmlns="http://schemas.openxmlformats.org/officeDocument/2006/extended-properties" xmlns:vt="http://schemas.openxmlformats.org/officeDocument/2006/docPropsVTypes">
  <Template>Office Theme</Template>
  <TotalTime>0</TotalTime>
  <Words>3928</Words>
  <Application>Microsoft Office PowerPoint</Application>
  <PresentationFormat>On-screen Show (4:3)</PresentationFormat>
  <Paragraphs>265</Paragraphs>
  <Slides>21</Slides>
  <Notes>21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MS PGothic</vt:lpstr>
      <vt:lpstr>Arial</vt:lpstr>
      <vt:lpstr>Calibri</vt:lpstr>
      <vt:lpstr>Calibri Light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Photo Attribution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Noba Psychology</dc:creator>
  <cp:lastModifiedBy>Noba Psychology</cp:lastModifiedBy>
  <cp:revision>1</cp:revision>
  <dcterms:created xsi:type="dcterms:W3CDTF">2016-08-30T18:17:09Z</dcterms:created>
  <dcterms:modified xsi:type="dcterms:W3CDTF">2016-08-30T18:17:50Z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